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67" r:id="rId2"/>
    <p:sldId id="265" r:id="rId3"/>
    <p:sldId id="258" r:id="rId4"/>
    <p:sldId id="259" r:id="rId5"/>
    <p:sldId id="260" r:id="rId6"/>
    <p:sldId id="261" r:id="rId7"/>
    <p:sldId id="268" r:id="rId8"/>
    <p:sldId id="269" r:id="rId9"/>
    <p:sldId id="270" r:id="rId10"/>
    <p:sldId id="271" r:id="rId11"/>
    <p:sldId id="272" r:id="rId12"/>
    <p:sldId id="276" r:id="rId13"/>
    <p:sldId id="273" r:id="rId14"/>
    <p:sldId id="266" r:id="rId15"/>
    <p:sldId id="277" r:id="rId16"/>
    <p:sldId id="278" r:id="rId17"/>
    <p:sldId id="279" r:id="rId18"/>
    <p:sldId id="280" r:id="rId19"/>
    <p:sldId id="281" r:id="rId20"/>
    <p:sldId id="282" r:id="rId21"/>
    <p:sldId id="28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1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1"/>
    <p:restoredTop sz="72741" autoAdjust="0"/>
  </p:normalViewPr>
  <p:slideViewPr>
    <p:cSldViewPr snapToGrid="0" snapToObjects="1" showGuides="1">
      <p:cViewPr varScale="1">
        <p:scale>
          <a:sx n="119" d="100"/>
          <a:sy n="119" d="100"/>
        </p:scale>
        <p:origin x="872" y="176"/>
      </p:cViewPr>
      <p:guideLst>
        <p:guide orient="horz" pos="1211"/>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DEDCD9-59A6-FF40-A949-8A57FD07EEC1}" type="datetimeFigureOut">
              <a:rPr lang="en-US" smtClean="0"/>
              <a:t>2/19/21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A6A1BD-9828-7F41-8FBB-4CA5D81DB9D9}" type="slidenum">
              <a:rPr lang="en-US" smtClean="0"/>
              <a:t>‹#›</a:t>
            </a:fld>
            <a:endParaRPr lang="en-US"/>
          </a:p>
        </p:txBody>
      </p:sp>
    </p:spTree>
    <p:extLst>
      <p:ext uri="{BB962C8B-B14F-4D97-AF65-F5344CB8AC3E}">
        <p14:creationId xmlns:p14="http://schemas.microsoft.com/office/powerpoint/2010/main" val="36843093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EMBEDDED MUSIC: </a:t>
            </a:r>
            <a:r>
              <a:rPr lang="en-GB" sz="1200" i="1" kern="1200" dirty="0" err="1">
                <a:solidFill>
                  <a:schemeClr val="tx1"/>
                </a:solidFill>
                <a:effectLst/>
                <a:latin typeface="+mn-lt"/>
                <a:ea typeface="+mn-ea"/>
                <a:cs typeface="+mn-cs"/>
              </a:rPr>
              <a:t>Oceanward</a:t>
            </a:r>
            <a:r>
              <a:rPr lang="en-GB" sz="1200" i="1" kern="1200" dirty="0">
                <a:solidFill>
                  <a:schemeClr val="tx1"/>
                </a:solidFill>
                <a:effectLst/>
                <a:latin typeface="+mn-lt"/>
                <a:ea typeface="+mn-ea"/>
                <a:cs typeface="+mn-cs"/>
              </a:rPr>
              <a:t> Heroes – Free Stock Music</a:t>
            </a:r>
            <a:r>
              <a:rPr lang="en-GB" sz="1200" i="1" kern="1200" baseline="0" dirty="0">
                <a:solidFill>
                  <a:schemeClr val="tx1"/>
                </a:solidFill>
                <a:effectLst/>
                <a:latin typeface="+mn-lt"/>
                <a:ea typeface="+mn-ea"/>
                <a:cs typeface="+mn-cs"/>
              </a:rPr>
              <a:t> (CLICK TO STOP when session starts)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Does anyone have any favourite super heroes? </a:t>
            </a:r>
          </a:p>
          <a:p>
            <a:r>
              <a:rPr lang="en-GB" sz="1200" kern="1200" dirty="0">
                <a:solidFill>
                  <a:schemeClr val="tx1"/>
                </a:solidFill>
                <a:effectLst/>
                <a:latin typeface="+mn-lt"/>
                <a:ea typeface="+mn-ea"/>
                <a:cs typeface="+mn-cs"/>
              </a:rPr>
              <a:t>Super heroes can do some amazing things.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would superheroes do if you were falling from a tall building? </a:t>
            </a:r>
          </a:p>
          <a:p>
            <a:r>
              <a:rPr lang="en-GB" sz="1200" kern="1200" dirty="0">
                <a:solidFill>
                  <a:schemeClr val="tx1"/>
                </a:solidFill>
                <a:effectLst/>
                <a:latin typeface="+mn-lt"/>
                <a:ea typeface="+mn-ea"/>
                <a:cs typeface="+mn-cs"/>
              </a:rPr>
              <a:t>(They would fly and catch you.)</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would superheroes do if a giant rock was about to fall on your head? </a:t>
            </a:r>
          </a:p>
          <a:p>
            <a:r>
              <a:rPr lang="en-GB" sz="1200" kern="1200" dirty="0">
                <a:solidFill>
                  <a:schemeClr val="tx1"/>
                </a:solidFill>
                <a:effectLst/>
                <a:latin typeface="+mn-lt"/>
                <a:ea typeface="+mn-ea"/>
                <a:cs typeface="+mn-cs"/>
              </a:rPr>
              <a:t>(They would catch the giant rock.)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 don’t know about you but I’m not generally falling from a tall building or having a giant rock land on my head. What would superheroes do if you were really hungry?</a:t>
            </a:r>
          </a:p>
          <a:p>
            <a:r>
              <a:rPr lang="en-GB" sz="1200" kern="1200" dirty="0">
                <a:solidFill>
                  <a:schemeClr val="tx1"/>
                </a:solidFill>
                <a:effectLst/>
                <a:latin typeface="+mn-lt"/>
                <a:ea typeface="+mn-ea"/>
                <a:cs typeface="+mn-cs"/>
              </a:rPr>
              <a:t>(They would give you some food.)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would they do if you were really thirsty? </a:t>
            </a:r>
          </a:p>
          <a:p>
            <a:r>
              <a:rPr lang="en-GB" sz="1200" kern="1200" dirty="0">
                <a:solidFill>
                  <a:schemeClr val="tx1"/>
                </a:solidFill>
                <a:effectLst/>
                <a:latin typeface="+mn-lt"/>
                <a:ea typeface="+mn-ea"/>
                <a:cs typeface="+mn-cs"/>
              </a:rPr>
              <a:t>(They would give you something to drink.)</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What would they do if you were sad and lonely? </a:t>
            </a:r>
          </a:p>
          <a:p>
            <a:r>
              <a:rPr lang="en-GB" sz="1200" kern="1200" dirty="0">
                <a:solidFill>
                  <a:schemeClr val="tx1"/>
                </a:solidFill>
                <a:effectLst/>
                <a:latin typeface="+mn-lt"/>
                <a:ea typeface="+mn-ea"/>
                <a:cs typeface="+mn-cs"/>
              </a:rPr>
              <a:t>(They would stay with you and cheer you up.)</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Superheroes do what is needed and sometimes the most amazing thing to do is a simple act of kindness because that is what is needed at the time.</a:t>
            </a:r>
          </a:p>
          <a:p>
            <a:endParaRPr lang="en-US" dirty="0"/>
          </a:p>
        </p:txBody>
      </p:sp>
      <p:sp>
        <p:nvSpPr>
          <p:cNvPr id="4" name="Slide Number Placeholder 3"/>
          <p:cNvSpPr>
            <a:spLocks noGrp="1"/>
          </p:cNvSpPr>
          <p:nvPr>
            <p:ph type="sldNum" sz="quarter" idx="10"/>
          </p:nvPr>
        </p:nvSpPr>
        <p:spPr/>
        <p:txBody>
          <a:bodyPr/>
          <a:lstStyle/>
          <a:p>
            <a:fld id="{EE268E95-959B-44D2-83EC-84053E731D57}" type="slidenum">
              <a:rPr lang="en-GB" smtClean="0"/>
              <a:t>1</a:t>
            </a:fld>
            <a:endParaRPr lang="en-GB"/>
          </a:p>
        </p:txBody>
      </p:sp>
    </p:spTree>
    <p:extLst>
      <p:ext uri="{BB962C8B-B14F-4D97-AF65-F5344CB8AC3E}">
        <p14:creationId xmlns:p14="http://schemas.microsoft.com/office/powerpoint/2010/main" val="177357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Like Peter Claver, we all respond to God’s call to help others by using our talents:</a:t>
            </a:r>
          </a:p>
          <a:p>
            <a:r>
              <a:rPr lang="en-GB" sz="1200" kern="1200" dirty="0">
                <a:solidFill>
                  <a:schemeClr val="tx1"/>
                </a:solidFill>
                <a:effectLst/>
                <a:latin typeface="+mn-lt"/>
                <a:ea typeface="+mn-ea"/>
                <a:cs typeface="+mn-cs"/>
              </a:rPr>
              <a:t>Teachers – help us learn</a:t>
            </a:r>
          </a:p>
          <a:p>
            <a:r>
              <a:rPr lang="en-GB" sz="1200" kern="1200" dirty="0">
                <a:solidFill>
                  <a:schemeClr val="tx1"/>
                </a:solidFill>
                <a:effectLst/>
                <a:latin typeface="+mn-lt"/>
                <a:ea typeface="+mn-ea"/>
                <a:cs typeface="+mn-cs"/>
              </a:rPr>
              <a:t>Nurses – help us get healed</a:t>
            </a:r>
          </a:p>
        </p:txBody>
      </p:sp>
      <p:sp>
        <p:nvSpPr>
          <p:cNvPr id="4" name="Slide Number Placeholder 3"/>
          <p:cNvSpPr>
            <a:spLocks noGrp="1"/>
          </p:cNvSpPr>
          <p:nvPr>
            <p:ph type="sldNum" sz="quarter" idx="10"/>
          </p:nvPr>
        </p:nvSpPr>
        <p:spPr/>
        <p:txBody>
          <a:bodyPr/>
          <a:lstStyle/>
          <a:p>
            <a:fld id="{48A6A1BD-9828-7F41-8FBB-4CA5D81DB9D9}" type="slidenum">
              <a:rPr lang="en-US" smtClean="0"/>
              <a:t>10</a:t>
            </a:fld>
            <a:endParaRPr lang="en-US"/>
          </a:p>
        </p:txBody>
      </p:sp>
    </p:spTree>
    <p:extLst>
      <p:ext uri="{BB962C8B-B14F-4D97-AF65-F5344CB8AC3E}">
        <p14:creationId xmlns:p14="http://schemas.microsoft.com/office/powerpoint/2010/main" val="228119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you think this person does? </a:t>
            </a:r>
          </a:p>
          <a:p>
            <a:endParaRPr lang="es-MX" dirty="0"/>
          </a:p>
          <a:p>
            <a:r>
              <a:rPr lang="en-GB" i="1" noProof="0" dirty="0"/>
              <a:t>Children</a:t>
            </a:r>
            <a:r>
              <a:rPr lang="en-GB" i="1" baseline="0" noProof="0" dirty="0"/>
              <a:t> might say ‘builder’ for example. </a:t>
            </a:r>
          </a:p>
          <a:p>
            <a:r>
              <a:rPr lang="en-GB" i="1" baseline="0" noProof="0" dirty="0"/>
              <a:t>Teacher may guide them by pointing at the sea.</a:t>
            </a:r>
          </a:p>
          <a:p>
            <a:endParaRPr lang="es-MX" baseline="0" dirty="0"/>
          </a:p>
          <a:p>
            <a:r>
              <a:rPr lang="en-GB" sz="1200" kern="1200" dirty="0">
                <a:solidFill>
                  <a:schemeClr val="tx1"/>
                </a:solidFill>
                <a:effectLst/>
                <a:latin typeface="+mn-lt"/>
                <a:ea typeface="+mn-ea"/>
                <a:cs typeface="+mn-cs"/>
              </a:rPr>
              <a:t>He is a chaplain called Paul Atkinson. A chaplain is someone who cares for a group of people, supporting them in time of need and sharing God’s love with them. Paul works for an organisation called Stella Maris which helps seafarers, the people that work at sea such as fishermen or sailors. Working at sea is more dangerous and challenging than what we may imagine. </a:t>
            </a:r>
          </a:p>
        </p:txBody>
      </p:sp>
      <p:sp>
        <p:nvSpPr>
          <p:cNvPr id="4" name="Slide Number Placeholder 3"/>
          <p:cNvSpPr>
            <a:spLocks noGrp="1"/>
          </p:cNvSpPr>
          <p:nvPr>
            <p:ph type="sldNum" sz="quarter" idx="10"/>
          </p:nvPr>
        </p:nvSpPr>
        <p:spPr/>
        <p:txBody>
          <a:bodyPr/>
          <a:lstStyle/>
          <a:p>
            <a:fld id="{48A6A1BD-9828-7F41-8FBB-4CA5D81DB9D9}" type="slidenum">
              <a:rPr lang="en-US" smtClean="0"/>
              <a:t>11</a:t>
            </a:fld>
            <a:endParaRPr lang="en-US"/>
          </a:p>
        </p:txBody>
      </p:sp>
    </p:spTree>
    <p:extLst>
      <p:ext uri="{BB962C8B-B14F-4D97-AF65-F5344CB8AC3E}">
        <p14:creationId xmlns:p14="http://schemas.microsoft.com/office/powerpoint/2010/main" val="175602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Seafarers are really important because they bring so much to</a:t>
            </a:r>
            <a:r>
              <a:rPr lang="en-GB" baseline="0" noProof="0" dirty="0"/>
              <a:t> our country. Without them we wouldn’t have fish but also most of our clothes are made abroad and brought to us by seafarers along with many of the things we sometimes take for granted.</a:t>
            </a:r>
            <a:endParaRPr lang="en-GB" noProof="0" dirty="0"/>
          </a:p>
          <a:p>
            <a:r>
              <a:rPr lang="en-GB" sz="1200" kern="1200" dirty="0">
                <a:solidFill>
                  <a:schemeClr val="tx1"/>
                </a:solidFill>
                <a:effectLst/>
                <a:latin typeface="+mn-lt"/>
                <a:ea typeface="+mn-ea"/>
                <a:cs typeface="+mn-cs"/>
              </a:rPr>
              <a:t>Many seafarers are away from home for a long time and work hard often in very dangerous conditions. </a:t>
            </a:r>
          </a:p>
          <a:p>
            <a:r>
              <a:rPr lang="en-GB" noProof="0" dirty="0"/>
              <a:t>Many of them work on ships because they need to feed their families or pay for their children to go to school and while they are at sea they miss their families a lot. Sometimes seafarers aren’t </a:t>
            </a:r>
            <a:r>
              <a:rPr lang="en-GB" dirty="0"/>
              <a:t>paid properly and</a:t>
            </a:r>
            <a:r>
              <a:rPr lang="en-GB" baseline="0" dirty="0"/>
              <a:t> like us, s</a:t>
            </a:r>
            <a:r>
              <a:rPr lang="en-GB" dirty="0"/>
              <a:t>ometimes seafarers</a:t>
            </a:r>
            <a:r>
              <a:rPr lang="en-GB" baseline="0" dirty="0"/>
              <a:t> </a:t>
            </a:r>
            <a:r>
              <a:rPr lang="en-GB" dirty="0"/>
              <a:t>get sick which isn’t nice when you are away from home. </a:t>
            </a:r>
          </a:p>
          <a:p>
            <a:endParaRPr lang="en-GB" dirty="0"/>
          </a:p>
          <a:p>
            <a:r>
              <a:rPr lang="en-GB" dirty="0"/>
              <a:t>In what can be a really hard job it’s understandable that sometimes they need help.</a:t>
            </a:r>
          </a:p>
          <a:p>
            <a:endParaRPr lang="en-GB" dirty="0"/>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12</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Stella Maris chaplains do many things for seafarers. They help them with whatever they need. They:</a:t>
            </a:r>
          </a:p>
          <a:p>
            <a:r>
              <a:rPr lang="en-GB" sz="1200" i="1" kern="1200" dirty="0">
                <a:solidFill>
                  <a:schemeClr val="tx1"/>
                </a:solidFill>
                <a:effectLst/>
                <a:latin typeface="+mn-lt"/>
                <a:ea typeface="+mn-ea"/>
                <a:cs typeface="+mn-cs"/>
              </a:rPr>
              <a:t>(CLICK to make images appear)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Give them a lift to the nearest shop. </a:t>
            </a:r>
          </a:p>
          <a:p>
            <a:pPr marL="0" lvl="0" indent="0">
              <a:buFont typeface="Arial" panose="020B0604020202020204" pitchFamily="34" charset="0"/>
              <a:buNone/>
            </a:pPr>
            <a:r>
              <a:rPr lang="en-GB" sz="1200" kern="1200" dirty="0">
                <a:solidFill>
                  <a:schemeClr val="tx1"/>
                </a:solidFill>
                <a:effectLst/>
                <a:latin typeface="+mn-lt"/>
                <a:ea typeface="+mn-ea"/>
                <a:cs typeface="+mn-cs"/>
              </a:rPr>
              <a:t>What do you think they would like to buy from the shops? (All the basics like toothbrush, toothpaste, deodorant </a:t>
            </a:r>
            <a:r>
              <a:rPr lang="en-GB" sz="1200" kern="1200" dirty="0" err="1">
                <a:solidFill>
                  <a:schemeClr val="tx1"/>
                </a:solidFill>
                <a:effectLst/>
                <a:latin typeface="+mn-lt"/>
                <a:ea typeface="+mn-ea"/>
                <a:cs typeface="+mn-cs"/>
              </a:rPr>
              <a:t>etc</a:t>
            </a:r>
            <a:r>
              <a:rPr lang="en-GB" sz="1200" kern="1200" dirty="0">
                <a:solidFill>
                  <a:schemeClr val="tx1"/>
                </a:solidFill>
                <a:effectLst/>
                <a:latin typeface="+mn-lt"/>
                <a:ea typeface="+mn-ea"/>
                <a:cs typeface="+mn-cs"/>
              </a:rPr>
              <a:t>, newspapers</a:t>
            </a:r>
            <a:r>
              <a:rPr lang="en-GB" sz="1200" kern="1200" baseline="0" dirty="0">
                <a:solidFill>
                  <a:schemeClr val="tx1"/>
                </a:solidFill>
                <a:effectLst/>
                <a:latin typeface="+mn-lt"/>
                <a:ea typeface="+mn-ea"/>
                <a:cs typeface="+mn-cs"/>
              </a:rPr>
              <a:t> and magazines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(CLICK to make photo appear)</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Talk to them and understand that they miss home. </a:t>
            </a:r>
          </a:p>
          <a:p>
            <a:pPr lvl="0"/>
            <a:r>
              <a:rPr lang="en-GB" sz="1200" i="1" kern="1200" dirty="0">
                <a:solidFill>
                  <a:schemeClr val="tx1"/>
                </a:solidFill>
                <a:effectLst/>
                <a:latin typeface="+mn-lt"/>
                <a:ea typeface="+mn-ea"/>
                <a:cs typeface="+mn-cs"/>
              </a:rPr>
              <a:t>(CLICK to make photo appear)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Help them make phone calls home and send emails or letters home.</a:t>
            </a:r>
          </a:p>
          <a:p>
            <a:pPr lvl="0"/>
            <a:r>
              <a:rPr lang="en-GB" sz="1200" kern="1200" dirty="0">
                <a:solidFill>
                  <a:schemeClr val="tx1"/>
                </a:solidFill>
                <a:effectLst/>
                <a:latin typeface="+mn-lt"/>
                <a:ea typeface="+mn-ea"/>
                <a:cs typeface="+mn-cs"/>
              </a:rPr>
              <a:t>Why do you think the seafarers appreciate this so much? (Because they are away from their families for many months at a time and when the ship it is in port is often the only chance they have to speak to the people they miss so much.)</a:t>
            </a:r>
          </a:p>
          <a:p>
            <a:endParaRPr lang="en-US" dirty="0"/>
          </a:p>
        </p:txBody>
      </p:sp>
      <p:sp>
        <p:nvSpPr>
          <p:cNvPr id="4" name="Slide Number Placeholder 3"/>
          <p:cNvSpPr>
            <a:spLocks noGrp="1"/>
          </p:cNvSpPr>
          <p:nvPr>
            <p:ph type="sldNum" sz="quarter" idx="10"/>
          </p:nvPr>
        </p:nvSpPr>
        <p:spPr/>
        <p:txBody>
          <a:bodyPr/>
          <a:lstStyle/>
          <a:p>
            <a:fld id="{48A6A1BD-9828-7F41-8FBB-4CA5D81DB9D9}" type="slidenum">
              <a:rPr lang="en-US" smtClean="0"/>
              <a:t>13</a:t>
            </a:fld>
            <a:endParaRPr lang="en-US"/>
          </a:p>
        </p:txBody>
      </p:sp>
    </p:spTree>
    <p:extLst>
      <p:ext uri="{BB962C8B-B14F-4D97-AF65-F5344CB8AC3E}">
        <p14:creationId xmlns:p14="http://schemas.microsoft.com/office/powerpoint/2010/main" val="516091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Arrange to say Mass for the seafarers or hear their confessions.</a:t>
            </a:r>
          </a:p>
          <a:p>
            <a:pPr lvl="0"/>
            <a:r>
              <a:rPr lang="en-GB" sz="1200" i="1" kern="1200" dirty="0">
                <a:solidFill>
                  <a:schemeClr val="tx1"/>
                </a:solidFill>
                <a:effectLst/>
                <a:latin typeface="+mn-lt"/>
                <a:ea typeface="+mn-ea"/>
                <a:cs typeface="+mn-cs"/>
              </a:rPr>
              <a:t>(CLICK)</a:t>
            </a:r>
          </a:p>
          <a:p>
            <a:pPr lvl="0"/>
            <a:r>
              <a:rPr lang="en-GB" sz="1200" kern="1200" dirty="0">
                <a:solidFill>
                  <a:schemeClr val="tx1"/>
                </a:solidFill>
                <a:effectLst/>
                <a:latin typeface="+mn-lt"/>
                <a:ea typeface="+mn-ea"/>
                <a:cs typeface="+mn-cs"/>
              </a:rPr>
              <a:t>Visit them in nearby hospitals when they are sick.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(CLICK)</a:t>
            </a:r>
          </a:p>
          <a:p>
            <a:pPr lvl="0"/>
            <a:r>
              <a:rPr lang="en-GB" sz="1200" kern="1200" dirty="0">
                <a:solidFill>
                  <a:schemeClr val="tx1"/>
                </a:solidFill>
                <a:effectLst/>
                <a:latin typeface="+mn-lt"/>
                <a:ea typeface="+mn-ea"/>
                <a:cs typeface="+mn-cs"/>
              </a:rPr>
              <a:t>Remind them that God is with them, that God loves them even when they are sad or lonely.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What do you think you would most appreciate out of all</a:t>
            </a:r>
            <a:r>
              <a:rPr lang="en-GB" sz="1200" kern="1200" baseline="0" dirty="0">
                <a:solidFill>
                  <a:schemeClr val="tx1"/>
                </a:solidFill>
                <a:effectLst/>
                <a:latin typeface="+mn-lt"/>
                <a:ea typeface="+mn-ea"/>
                <a:cs typeface="+mn-cs"/>
              </a:rPr>
              <a:t> the things the chaplains do for the seafarers</a:t>
            </a:r>
            <a:r>
              <a:rPr lang="en-GB" sz="1200" kern="1200" dirty="0">
                <a:solidFill>
                  <a:schemeClr val="tx1"/>
                </a:solidFill>
                <a:effectLst/>
                <a:latin typeface="+mn-lt"/>
                <a:ea typeface="+mn-ea"/>
                <a:cs typeface="+mn-cs"/>
              </a:rPr>
              <a:t>? (Lift to shops, talk, help phoning</a:t>
            </a:r>
            <a:r>
              <a:rPr lang="en-GB" sz="1200" kern="1200" baseline="0" dirty="0">
                <a:solidFill>
                  <a:schemeClr val="tx1"/>
                </a:solidFill>
                <a:effectLst/>
                <a:latin typeface="+mn-lt"/>
                <a:ea typeface="+mn-ea"/>
                <a:cs typeface="+mn-cs"/>
              </a:rPr>
              <a:t> home, Mass, Confessions, visit when sick and remind them God is with them.)</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a:t>The chaplains who visit seafarers on their ships and help them practically and spiritually are very similar to St Peter Claver who helped the slaves.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we have seen how chaplains use their talents and work hard helping seafarers.</a:t>
            </a:r>
          </a:p>
          <a:p>
            <a:r>
              <a:rPr lang="en-GB" sz="1200" kern="1200" dirty="0">
                <a:solidFill>
                  <a:schemeClr val="tx1"/>
                </a:solidFill>
                <a:effectLst/>
                <a:latin typeface="+mn-lt"/>
                <a:ea typeface="+mn-ea"/>
                <a:cs typeface="+mn-cs"/>
              </a:rPr>
              <a:t>Who gives them the strength and joy to keep visiting ships day after day to help seafarers?</a:t>
            </a:r>
            <a:endParaRPr lang="en-GB" noProof="0" dirty="0"/>
          </a:p>
          <a:p>
            <a:endParaRPr lang="en-GB" i="1" noProof="0" dirty="0"/>
          </a:p>
          <a:p>
            <a:r>
              <a:rPr lang="en-GB" i="1" noProof="0" dirty="0"/>
              <a:t>Take feedback</a:t>
            </a:r>
          </a:p>
          <a:p>
            <a:pPr marL="0" marR="0" indent="0" algn="l" defTabSz="914400" rtl="0" eaLnBrk="1" fontAlgn="auto" latinLnBrk="0" hangingPunct="1">
              <a:lnSpc>
                <a:spcPct val="100000"/>
              </a:lnSpc>
              <a:spcBef>
                <a:spcPts val="0"/>
              </a:spcBef>
              <a:spcAft>
                <a:spcPts val="0"/>
              </a:spcAft>
              <a:buClrTx/>
              <a:buSzTx/>
              <a:buFontTx/>
              <a:buNone/>
              <a:tabLst/>
              <a:defRPr/>
            </a:pPr>
            <a:r>
              <a:rPr lang="en-GB" i="1" baseline="0" noProof="0" dirty="0"/>
              <a:t>Possible answers include St Peter Claver or other chaplains. The teacher should guide the children to the answer ‘Jesus’.</a:t>
            </a:r>
          </a:p>
        </p:txBody>
      </p:sp>
      <p:sp>
        <p:nvSpPr>
          <p:cNvPr id="4" name="Slide Number Placeholder 3"/>
          <p:cNvSpPr>
            <a:spLocks noGrp="1"/>
          </p:cNvSpPr>
          <p:nvPr>
            <p:ph type="sldNum" sz="quarter" idx="10"/>
          </p:nvPr>
        </p:nvSpPr>
        <p:spPr/>
        <p:txBody>
          <a:bodyPr/>
          <a:lstStyle/>
          <a:p>
            <a:fld id="{EE268E95-959B-44D2-83EC-84053E731D57}" type="slidenum">
              <a:rPr lang="en-GB" smtClean="0"/>
              <a:t>14</a:t>
            </a:fld>
            <a:endParaRPr lang="en-GB"/>
          </a:p>
        </p:txBody>
      </p:sp>
    </p:spTree>
    <p:extLst>
      <p:ext uri="{BB962C8B-B14F-4D97-AF65-F5344CB8AC3E}">
        <p14:creationId xmlns:p14="http://schemas.microsoft.com/office/powerpoint/2010/main" val="1773577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a:solidFill>
                  <a:schemeClr val="tx1"/>
                </a:solidFill>
                <a:effectLst/>
                <a:latin typeface="+mn-lt"/>
                <a:ea typeface="+mn-ea"/>
                <a:cs typeface="+mn-cs"/>
              </a:rPr>
              <a:t>The chaplains </a:t>
            </a:r>
            <a:r>
              <a:rPr lang="en-GB" sz="1200" b="0" kern="1200" baseline="0" noProof="0" dirty="0">
                <a:solidFill>
                  <a:schemeClr val="tx1"/>
                </a:solidFill>
                <a:effectLst/>
                <a:latin typeface="+mn-lt"/>
                <a:ea typeface="+mn-ea"/>
                <a:cs typeface="+mn-cs"/>
              </a:rPr>
              <a:t>find inspiration in Jesus and choose to respond by following their call to help the seafarers.</a:t>
            </a:r>
            <a:endParaRPr lang="en-GB" sz="1200" b="1" kern="1200" noProof="0" dirty="0">
              <a:solidFill>
                <a:schemeClr val="tx1"/>
              </a:solidFill>
              <a:effectLst/>
              <a:latin typeface="+mn-lt"/>
              <a:ea typeface="+mn-ea"/>
              <a:cs typeface="+mn-cs"/>
            </a:endParaRPr>
          </a:p>
          <a:p>
            <a:endParaRPr lang="en-GB" noProof="0" dirty="0"/>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15</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noProof="0" dirty="0"/>
              <a:t>The chaplains are very important </a:t>
            </a:r>
            <a:r>
              <a:rPr lang="en-GB" i="0" baseline="0" noProof="0" dirty="0"/>
              <a:t>because without them the seafarers wouldn’t have the support that they need when they go on long journeys away from their families.</a:t>
            </a:r>
          </a:p>
          <a:p>
            <a:endParaRPr lang="en-GB" i="0" baseline="0" noProof="0" dirty="0"/>
          </a:p>
          <a:p>
            <a:r>
              <a:rPr lang="en-GB" i="0" baseline="0" noProof="0" dirty="0"/>
              <a:t>How can we help Stella Maris?</a:t>
            </a:r>
            <a:endParaRPr lang="en-GB" i="0" noProof="0" dirty="0"/>
          </a:p>
          <a:p>
            <a:endParaRPr lang="en-GB" i="1" noProof="0" dirty="0"/>
          </a:p>
          <a:p>
            <a:r>
              <a:rPr lang="en-GB" i="1" noProof="0" dirty="0"/>
              <a:t>Take answer</a:t>
            </a:r>
            <a:r>
              <a:rPr lang="en-GB" i="1" baseline="0" noProof="0" dirty="0"/>
              <a:t>s directly from children.</a:t>
            </a:r>
          </a:p>
          <a:p>
            <a:endParaRPr lang="en-GB" dirty="0"/>
          </a:p>
          <a:p>
            <a:r>
              <a:rPr lang="en-GB" sz="1200" i="1" kern="1200" dirty="0">
                <a:solidFill>
                  <a:schemeClr val="tx1"/>
                </a:solidFill>
                <a:effectLst/>
                <a:latin typeface="+mn-lt"/>
                <a:ea typeface="+mn-ea"/>
                <a:cs typeface="+mn-cs"/>
              </a:rPr>
              <a:t>Other suggestions: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Doing a sponsored walk/run/cycle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Example: A lady called Carolyn Lewis undertook a fantastic fundraising effort to purchase </a:t>
            </a:r>
            <a:r>
              <a:rPr lang="en-GB" sz="1200" i="1" kern="1200" dirty="0" err="1">
                <a:solidFill>
                  <a:schemeClr val="tx1"/>
                </a:solidFill>
                <a:effectLst/>
                <a:latin typeface="+mn-lt"/>
                <a:ea typeface="+mn-ea"/>
                <a:cs typeface="+mn-cs"/>
              </a:rPr>
              <a:t>Mi</a:t>
            </a:r>
            <a:r>
              <a:rPr lang="en-GB" sz="1200" i="1" kern="1200" dirty="0">
                <a:solidFill>
                  <a:schemeClr val="tx1"/>
                </a:solidFill>
                <a:effectLst/>
                <a:latin typeface="+mn-lt"/>
                <a:ea typeface="+mn-ea"/>
                <a:cs typeface="+mn-cs"/>
              </a:rPr>
              <a:t>-Fi units for seafarers’ use (with them seafarers will be able to have internet access when they dock on port</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so they can talk to their families thousands of miles away). In 2013 she completed the Brighton marathon, the </a:t>
            </a:r>
            <a:r>
              <a:rPr lang="en-GB" sz="1200" i="1" kern="1200" dirty="0" err="1">
                <a:solidFill>
                  <a:schemeClr val="tx1"/>
                </a:solidFill>
                <a:effectLst/>
                <a:latin typeface="+mn-lt"/>
                <a:ea typeface="+mn-ea"/>
                <a:cs typeface="+mn-cs"/>
              </a:rPr>
              <a:t>Petersfield</a:t>
            </a:r>
            <a:r>
              <a:rPr lang="en-GB" sz="1200" i="1" kern="1200" dirty="0">
                <a:solidFill>
                  <a:schemeClr val="tx1"/>
                </a:solidFill>
                <a:effectLst/>
                <a:latin typeface="+mn-lt"/>
                <a:ea typeface="+mn-ea"/>
                <a:cs typeface="+mn-cs"/>
              </a:rPr>
              <a:t> Ups &amp; Downs </a:t>
            </a:r>
            <a:r>
              <a:rPr lang="en-GB" sz="1200" i="1" kern="1200" dirty="0" err="1">
                <a:solidFill>
                  <a:schemeClr val="tx1"/>
                </a:solidFill>
                <a:effectLst/>
                <a:latin typeface="+mn-lt"/>
                <a:ea typeface="+mn-ea"/>
                <a:cs typeface="+mn-cs"/>
              </a:rPr>
              <a:t>Cyclerace</a:t>
            </a:r>
            <a:r>
              <a:rPr lang="en-GB" sz="1200" i="1" kern="1200" dirty="0">
                <a:solidFill>
                  <a:schemeClr val="tx1"/>
                </a:solidFill>
                <a:effectLst/>
                <a:latin typeface="+mn-lt"/>
                <a:ea typeface="+mn-ea"/>
                <a:cs typeface="+mn-cs"/>
              </a:rPr>
              <a:t> and the Great South Run.</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Baking Sale – Donate homemade cakes to sell</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Non-uniform Day – Pay a pound to wear normal clothes to school</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-Pray for Stella Maris, all of their chaplains and all the seafarers in the world.</a:t>
            </a:r>
            <a:endParaRPr lang="en-GB" sz="1200" kern="1200" dirty="0">
              <a:solidFill>
                <a:schemeClr val="tx1"/>
              </a:solidFill>
              <a:effectLst/>
              <a:latin typeface="+mn-lt"/>
              <a:ea typeface="+mn-ea"/>
              <a:cs typeface="+mn-cs"/>
            </a:endParaRPr>
          </a:p>
          <a:p>
            <a:endParaRPr lang="en-GB" i="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16</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noProof="0" dirty="0">
                <a:solidFill>
                  <a:schemeClr val="tx1"/>
                </a:solidFill>
                <a:effectLst/>
                <a:latin typeface="+mn-lt"/>
                <a:ea typeface="+mn-ea"/>
                <a:cs typeface="+mn-cs"/>
              </a:rPr>
              <a:t>We can help Apostleship of the Sea in many ways but remember that St Peter Claver started by helping those around him. </a:t>
            </a: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ADJECTIVES SHEET (</a:t>
            </a:r>
            <a:r>
              <a:rPr lang="en-GB" sz="1200" b="1" i="1" kern="1200" noProof="0" dirty="0">
                <a:solidFill>
                  <a:schemeClr val="tx1"/>
                </a:solidFill>
                <a:effectLst/>
                <a:latin typeface="+mn-lt"/>
                <a:ea typeface="+mn-ea"/>
                <a:cs typeface="+mn-cs"/>
              </a:rPr>
              <a:t>APPENDIX</a:t>
            </a:r>
            <a:r>
              <a:rPr lang="en-GB" sz="1200" b="1" i="1" kern="1200" baseline="0" noProof="0" dirty="0">
                <a:solidFill>
                  <a:schemeClr val="tx1"/>
                </a:solidFill>
                <a:effectLst/>
                <a:latin typeface="+mn-lt"/>
                <a:ea typeface="+mn-ea"/>
                <a:cs typeface="+mn-cs"/>
              </a:rPr>
              <a:t> 2</a:t>
            </a:r>
            <a:r>
              <a:rPr lang="en-GB" sz="1200" kern="1200" baseline="0" noProof="0" dirty="0">
                <a:solidFill>
                  <a:schemeClr val="tx1"/>
                </a:solidFill>
                <a:effectLst/>
                <a:latin typeface="+mn-lt"/>
                <a:ea typeface="+mn-ea"/>
                <a:cs typeface="+mn-cs"/>
              </a:rPr>
              <a:t>)</a:t>
            </a:r>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(Part 1)</a:t>
            </a: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I’m going to give you a piece of paper with a picture of St Peter Claver and a chaplain from Stella Maris. Before, we looked at some adjectives that describe St Peter Claver. Now I would like you to write your own list of words which you think describe St Peter Claver and words which you think describe the Stella Maris chaplains. When you have done this write down which of these characteristic you would most like to display in your own lives and how you can do this.</a:t>
            </a:r>
          </a:p>
          <a:p>
            <a:pPr lvl="0"/>
            <a:endParaRPr lang="en-GB" sz="1200" kern="1200" noProof="0" dirty="0">
              <a:solidFill>
                <a:schemeClr val="tx1"/>
              </a:solidFill>
              <a:effectLst/>
              <a:latin typeface="+mn-lt"/>
              <a:ea typeface="+mn-ea"/>
              <a:cs typeface="+mn-cs"/>
            </a:endParaRPr>
          </a:p>
          <a:p>
            <a:pPr lvl="0"/>
            <a:r>
              <a:rPr lang="en-GB" sz="1200" i="1" kern="1200" noProof="0" dirty="0">
                <a:solidFill>
                  <a:schemeClr val="tx1"/>
                </a:solidFill>
                <a:effectLst/>
                <a:latin typeface="+mn-lt"/>
                <a:ea typeface="+mn-ea"/>
                <a:cs typeface="+mn-cs"/>
              </a:rPr>
              <a:t>Teacher may give an example: St Peter Claver and chaplains are generous with their time. I want to be more generous with my time as I often want to do things for myself and not help others. At playtime, I’m going to make more of an effort to look out for people in the playground who are looking lonely and see if they’d like to play.</a:t>
            </a:r>
          </a:p>
          <a:p>
            <a:pPr lvl="0"/>
            <a:endParaRPr lang="en-GB" sz="1200" i="1" kern="1200" noProof="0" dirty="0">
              <a:solidFill>
                <a:schemeClr val="tx1"/>
              </a:solidFill>
              <a:effectLst/>
              <a:latin typeface="+mn-lt"/>
              <a:ea typeface="+mn-ea"/>
              <a:cs typeface="+mn-cs"/>
            </a:endParaRPr>
          </a:p>
          <a:p>
            <a:pPr lvl="0"/>
            <a:r>
              <a:rPr lang="en-GB" sz="1200" i="1" kern="1200" noProof="0" dirty="0">
                <a:solidFill>
                  <a:schemeClr val="tx1"/>
                </a:solidFill>
                <a:effectLst/>
                <a:latin typeface="+mn-lt"/>
                <a:ea typeface="+mn-ea"/>
                <a:cs typeface="+mn-cs"/>
              </a:rPr>
              <a:t>Take feedback.</a:t>
            </a: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(Part 2)</a:t>
            </a: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We have thought about some great things that we can do, but let’s not forget about our talents. Talents are things we are naturally good at and these are given to us by God as a gift. </a:t>
            </a:r>
          </a:p>
          <a:p>
            <a:pPr lvl="0"/>
            <a:r>
              <a:rPr lang="en-GB" sz="1200" kern="1200" noProof="0" dirty="0">
                <a:solidFill>
                  <a:schemeClr val="tx1"/>
                </a:solidFill>
                <a:effectLst/>
                <a:latin typeface="+mn-lt"/>
                <a:ea typeface="+mn-ea"/>
                <a:cs typeface="+mn-cs"/>
              </a:rPr>
              <a:t>-Write down some of St Peter Claver’s talents and how he used them.</a:t>
            </a:r>
          </a:p>
          <a:p>
            <a:pPr lvl="0"/>
            <a:r>
              <a:rPr lang="en-GB" sz="1200" kern="1200" noProof="0" dirty="0">
                <a:solidFill>
                  <a:schemeClr val="tx1"/>
                </a:solidFill>
                <a:effectLst/>
                <a:latin typeface="+mn-lt"/>
                <a:ea typeface="+mn-ea"/>
                <a:cs typeface="+mn-cs"/>
              </a:rPr>
              <a:t>-Write down some of your own talents and how you can use them to help others.</a:t>
            </a:r>
          </a:p>
          <a:p>
            <a:pPr lvl="0"/>
            <a:endParaRPr lang="en-GB" sz="1200" kern="1200" noProof="0" dirty="0">
              <a:solidFill>
                <a:schemeClr val="tx1"/>
              </a:solidFill>
              <a:effectLst/>
              <a:latin typeface="+mn-lt"/>
              <a:ea typeface="+mn-ea"/>
              <a:cs typeface="+mn-cs"/>
            </a:endParaRPr>
          </a:p>
          <a:p>
            <a:pPr lvl="0"/>
            <a:r>
              <a:rPr lang="en-GB" sz="1200" i="1" kern="1200" noProof="0" dirty="0">
                <a:solidFill>
                  <a:schemeClr val="tx1"/>
                </a:solidFill>
                <a:effectLst/>
                <a:latin typeface="+mn-lt"/>
                <a:ea typeface="+mn-ea"/>
                <a:cs typeface="+mn-cs"/>
              </a:rPr>
              <a:t>Extension Activity: Write down ideas of what they could do to raise awareness/money for Stella Maris.</a:t>
            </a:r>
          </a:p>
          <a:p>
            <a:pPr lvl="0"/>
            <a:endParaRPr lang="en-GB" sz="1200" kern="1200" noProof="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17</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n-ea"/>
                <a:cs typeface="+mn-cs"/>
              </a:rPr>
              <a:t>MUSIC SUGGESTIONS FOR REFLECTION:</a:t>
            </a:r>
            <a:endParaRPr lang="en-GB" sz="1200" i="1"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Claire de Lune by Claude Debussy</a:t>
            </a:r>
          </a:p>
          <a:p>
            <a:pPr lvl="0"/>
            <a:r>
              <a:rPr lang="en-GB" sz="1200" i="1" kern="1200" dirty="0">
                <a:solidFill>
                  <a:schemeClr val="tx1"/>
                </a:solidFill>
                <a:effectLst/>
                <a:latin typeface="+mn-lt"/>
                <a:ea typeface="+mn-ea"/>
                <a:cs typeface="+mn-cs"/>
              </a:rPr>
              <a:t>Prelude E minor by Chopin</a:t>
            </a:r>
          </a:p>
          <a:p>
            <a:r>
              <a:rPr lang="en-GB" sz="1200" i="1" kern="1200" dirty="0">
                <a:solidFill>
                  <a:schemeClr val="tx1"/>
                </a:solidFill>
                <a:effectLst/>
                <a:latin typeface="+mn-lt"/>
                <a:ea typeface="+mn-ea"/>
                <a:cs typeface="+mn-cs"/>
              </a:rPr>
              <a:t>The children should bring their completed sheets and sit in a circle and say what qualities they would like to display in their own lives.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We’re now going to pray. Let’s start by making the sign of the Cross. In the Name of the Father and of the Son and of the Holy Spirit, Amen.</a:t>
            </a:r>
          </a:p>
          <a:p>
            <a:r>
              <a:rPr lang="en-GB" sz="1200" kern="1200" dirty="0">
                <a:solidFill>
                  <a:schemeClr val="tx1"/>
                </a:solidFill>
                <a:effectLst/>
                <a:latin typeface="+mn-lt"/>
                <a:ea typeface="+mn-ea"/>
                <a:cs typeface="+mn-cs"/>
              </a:rPr>
              <a:t>Pope Francis says that “Prayer and action must always be put together”. </a:t>
            </a:r>
          </a:p>
          <a:p>
            <a:r>
              <a:rPr lang="en-GB" sz="1200" kern="1200" dirty="0">
                <a:solidFill>
                  <a:schemeClr val="tx1"/>
                </a:solidFill>
                <a:effectLst/>
                <a:latin typeface="+mn-lt"/>
                <a:ea typeface="+mn-ea"/>
                <a:cs typeface="+mn-cs"/>
              </a:rPr>
              <a:t>We want to be more caring, thoughtful and understanding; we want to respond to God’s call to help others, but we need strength from God to reach out like St Peter Claver did when he helped the slaves or like the chaplains do when they help the seafarers.</a:t>
            </a:r>
          </a:p>
          <a:p>
            <a:endParaRPr lang="en-GB" dirty="0"/>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18</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a:t>
            </a:r>
            <a:r>
              <a:rPr lang="en-GB" sz="1200" kern="1200" baseline="0" dirty="0">
                <a:solidFill>
                  <a:schemeClr val="tx1"/>
                </a:solidFill>
                <a:effectLst/>
                <a:latin typeface="+mn-lt"/>
                <a:ea typeface="+mn-ea"/>
                <a:cs typeface="+mn-cs"/>
              </a:rPr>
              <a:t> the circle each</a:t>
            </a:r>
            <a:r>
              <a:rPr lang="en-GB" sz="1200" kern="1200" dirty="0">
                <a:solidFill>
                  <a:schemeClr val="tx1"/>
                </a:solidFill>
                <a:effectLst/>
                <a:latin typeface="+mn-lt"/>
                <a:ea typeface="+mn-ea"/>
                <a:cs typeface="+mn-cs"/>
              </a:rPr>
              <a:t> student will say one by one: “I, Carly, want to be more caring’, “I, John, want to be friendlier”,</a:t>
            </a:r>
            <a:r>
              <a:rPr lang="en-GB" sz="1200" kern="1200" baseline="0" dirty="0">
                <a:solidFill>
                  <a:schemeClr val="tx1"/>
                </a:solidFill>
                <a:effectLst/>
                <a:latin typeface="+mn-lt"/>
                <a:ea typeface="+mn-ea"/>
                <a:cs typeface="+mn-cs"/>
              </a:rPr>
              <a:t> etc. </a:t>
            </a:r>
          </a:p>
          <a:p>
            <a:pPr lvl="0"/>
            <a:endParaRPr lang="es-MX"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baseline="0" noProof="0" dirty="0">
                <a:solidFill>
                  <a:schemeClr val="tx1"/>
                </a:solidFill>
                <a:effectLst/>
                <a:latin typeface="+mn-lt"/>
                <a:ea typeface="+mn-ea"/>
                <a:cs typeface="+mn-cs"/>
              </a:rPr>
              <a:t>And now we all say this </a:t>
            </a:r>
            <a:r>
              <a:rPr lang="en-GB" sz="1200" i="1" kern="1200" noProof="0" dirty="0">
                <a:solidFill>
                  <a:schemeClr val="tx1"/>
                </a:solidFill>
                <a:effectLst/>
                <a:latin typeface="+mn-lt"/>
                <a:ea typeface="+mn-ea"/>
                <a:cs typeface="+mn-cs"/>
              </a:rPr>
              <a:t>prayer together (on screen).</a:t>
            </a:r>
          </a:p>
          <a:p>
            <a:pPr lvl="0"/>
            <a:endParaRPr lang="en-GB"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i="1" baseline="0" noProof="0" dirty="0"/>
              <a:t>Finish with the sign of the cross. In the Name of the Father and of the Son and of the Holy Spirit, Amen.</a:t>
            </a:r>
          </a:p>
          <a:p>
            <a:endParaRPr lang="es-MX" baseline="0" noProof="0" dirty="0"/>
          </a:p>
          <a:p>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19</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Let me tell you about a great hero called Peter Claver.</a:t>
            </a:r>
          </a:p>
          <a:p>
            <a:r>
              <a:rPr lang="en-GB" sz="1200" kern="1200" dirty="0">
                <a:solidFill>
                  <a:schemeClr val="tx1"/>
                </a:solidFill>
                <a:effectLst/>
                <a:latin typeface="+mn-lt"/>
                <a:ea typeface="+mn-ea"/>
                <a:cs typeface="+mn-cs"/>
              </a:rPr>
              <a:t>Peter was born in </a:t>
            </a:r>
            <a:r>
              <a:rPr lang="en-GB" sz="1200" kern="1200" dirty="0" err="1">
                <a:solidFill>
                  <a:schemeClr val="tx1"/>
                </a:solidFill>
                <a:effectLst/>
                <a:latin typeface="+mn-lt"/>
                <a:ea typeface="+mn-ea"/>
                <a:cs typeface="+mn-cs"/>
              </a:rPr>
              <a:t>Verdu</a:t>
            </a:r>
            <a:r>
              <a:rPr lang="en-GB" sz="1200" kern="1200" dirty="0">
                <a:solidFill>
                  <a:schemeClr val="tx1"/>
                </a:solidFill>
                <a:effectLst/>
                <a:latin typeface="+mn-lt"/>
                <a:ea typeface="+mn-ea"/>
                <a:cs typeface="+mn-cs"/>
              </a:rPr>
              <a:t>, Spain in 1580, over 400 years ago. During his studies to be a Priest he was sent to South America and was ordained a Priest in a city called </a:t>
            </a:r>
            <a:r>
              <a:rPr lang="en-GB" sz="1200" kern="1200" dirty="0" err="1">
                <a:solidFill>
                  <a:schemeClr val="tx1"/>
                </a:solidFill>
                <a:effectLst/>
                <a:latin typeface="+mn-lt"/>
                <a:ea typeface="+mn-ea"/>
                <a:cs typeface="+mn-cs"/>
              </a:rPr>
              <a:t>Cartegena</a:t>
            </a:r>
            <a:r>
              <a:rPr lang="en-GB" sz="1200" kern="1200" dirty="0">
                <a:solidFill>
                  <a:schemeClr val="tx1"/>
                </a:solidFill>
                <a:effectLst/>
                <a:latin typeface="+mn-lt"/>
                <a:ea typeface="+mn-ea"/>
                <a:cs typeface="+mn-cs"/>
              </a:rPr>
              <a:t> (pronounced Car-ta-hen-a) in a country now called Colombia. </a:t>
            </a:r>
          </a:p>
          <a:p>
            <a:r>
              <a:rPr lang="en-GB" sz="1200" kern="1200" dirty="0">
                <a:solidFill>
                  <a:schemeClr val="tx1"/>
                </a:solidFill>
                <a:effectLst/>
                <a:latin typeface="+mn-lt"/>
                <a:ea typeface="+mn-ea"/>
                <a:cs typeface="+mn-cs"/>
              </a:rPr>
              <a:t> </a:t>
            </a:r>
          </a:p>
          <a:p>
            <a:r>
              <a:rPr lang="en-GB" sz="1200" i="1" kern="1200" dirty="0">
                <a:solidFill>
                  <a:schemeClr val="tx1"/>
                </a:solidFill>
                <a:effectLst/>
                <a:latin typeface="+mn-lt"/>
                <a:ea typeface="+mn-ea"/>
                <a:cs typeface="+mn-cs"/>
              </a:rPr>
              <a:t>CLICK MOUSE FOR MAP ANIMATION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Peter Claver felt deep in his heart that he was loved by God and he wanted to share this love with everyone and let them feel in their hearts the happiness God wanted to give them.</a:t>
            </a:r>
          </a:p>
        </p:txBody>
      </p:sp>
      <p:sp>
        <p:nvSpPr>
          <p:cNvPr id="4" name="Slide Number Placeholder 3"/>
          <p:cNvSpPr>
            <a:spLocks noGrp="1"/>
          </p:cNvSpPr>
          <p:nvPr>
            <p:ph type="sldNum" sz="quarter" idx="10"/>
          </p:nvPr>
        </p:nvSpPr>
        <p:spPr/>
        <p:txBody>
          <a:bodyPr/>
          <a:lstStyle/>
          <a:p>
            <a:fld id="{EE268E95-959B-44D2-83EC-84053E731D57}" type="slidenum">
              <a:rPr lang="en-GB" smtClean="0"/>
              <a:t>2</a:t>
            </a:fld>
            <a:endParaRPr lang="en-GB"/>
          </a:p>
        </p:txBody>
      </p:sp>
    </p:spTree>
    <p:extLst>
      <p:ext uri="{BB962C8B-B14F-4D97-AF65-F5344CB8AC3E}">
        <p14:creationId xmlns:p14="http://schemas.microsoft.com/office/powerpoint/2010/main" val="2200365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Quick feedback on the following questions:</a:t>
            </a:r>
          </a:p>
          <a:p>
            <a:pPr lvl="0"/>
            <a:endParaRPr lang="en-US" sz="1200" dirty="0"/>
          </a:p>
          <a:p>
            <a:pPr lvl="0"/>
            <a:r>
              <a:rPr lang="en-US" sz="1200" dirty="0"/>
              <a:t>What do you know about St Peter </a:t>
            </a:r>
            <a:r>
              <a:rPr lang="en-US" sz="1200" dirty="0" err="1"/>
              <a:t>Claver</a:t>
            </a:r>
            <a:r>
              <a:rPr lang="en-US" sz="1200" dirty="0"/>
              <a:t>? (I can explain that St Peter </a:t>
            </a:r>
            <a:r>
              <a:rPr lang="en-US" sz="1200" dirty="0" err="1"/>
              <a:t>Claver</a:t>
            </a:r>
            <a:r>
              <a:rPr lang="en-US" sz="1200" dirty="0"/>
              <a:t> was called by God to take care of the material and spiritual needs of slaves)</a:t>
            </a:r>
          </a:p>
          <a:p>
            <a:pPr lvl="0"/>
            <a:endParaRPr lang="en-GB" sz="1200" dirty="0"/>
          </a:p>
          <a:p>
            <a:pPr lvl="0"/>
            <a:r>
              <a:rPr lang="en-US" sz="1200" dirty="0"/>
              <a:t>What can you tell me about Stella Maris? (I can describe how Stella Maris responds to the call of God by helping seafarers.)</a:t>
            </a:r>
            <a:endParaRPr lang="en-GB" sz="1200" dirty="0"/>
          </a:p>
          <a:p>
            <a:pPr lvl="0"/>
            <a:endParaRPr lang="en-US" sz="1200" dirty="0"/>
          </a:p>
          <a:p>
            <a:pPr lvl="0"/>
            <a:r>
              <a:rPr lang="en-US" sz="1200" dirty="0"/>
              <a:t>How are you going to reach out to others in the next day or two? (I can describe ways that I will respond to my Christian call to reach out to others in love, care, friendliness, kindness and generosity.)</a:t>
            </a:r>
            <a:endParaRPr lang="en-GB" sz="1200" dirty="0"/>
          </a:p>
          <a:p>
            <a:endParaRPr lang="en-GB" dirty="0"/>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20</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Write your experience of what it felt to be more caring (or friendly, etc.)</a:t>
            </a:r>
            <a:r>
              <a:rPr lang="en-GB" sz="1200" kern="1200" baseline="0" dirty="0">
                <a:solidFill>
                  <a:schemeClr val="tx1"/>
                </a:solidFill>
                <a:effectLst/>
                <a:latin typeface="+mn-lt"/>
                <a:ea typeface="+mn-ea"/>
                <a:cs typeface="+mn-cs"/>
              </a:rPr>
              <a:t> and draw a picture of when you did it.</a:t>
            </a:r>
          </a:p>
          <a:p>
            <a:pPr lvl="0"/>
            <a:endParaRPr lang="es-MX" sz="1200" kern="1200" baseline="0" dirty="0">
              <a:solidFill>
                <a:schemeClr val="tx1"/>
              </a:solidFill>
              <a:effectLst/>
              <a:latin typeface="+mn-lt"/>
              <a:ea typeface="+mn-ea"/>
              <a:cs typeface="+mn-cs"/>
            </a:endParaRPr>
          </a:p>
          <a:p>
            <a:pPr lvl="0"/>
            <a:r>
              <a:rPr lang="es-MX" sz="1200" kern="1200" baseline="0" dirty="0">
                <a:solidFill>
                  <a:schemeClr val="tx1"/>
                </a:solidFill>
                <a:effectLst/>
                <a:latin typeface="+mn-lt"/>
                <a:ea typeface="+mn-ea"/>
                <a:cs typeface="+mn-cs"/>
              </a:rPr>
              <a:t>OPTIONAL HOMEWORK</a:t>
            </a:r>
          </a:p>
          <a:p>
            <a:pPr lvl="0"/>
            <a:endParaRPr lang="en-GB" sz="1200" kern="1200" noProof="0" dirty="0">
              <a:solidFill>
                <a:schemeClr val="tx1"/>
              </a:solidFill>
              <a:effectLst/>
              <a:latin typeface="+mn-lt"/>
              <a:ea typeface="+mn-ea"/>
              <a:cs typeface="+mn-cs"/>
            </a:endParaRPr>
          </a:p>
          <a:p>
            <a:pPr marL="171450" lvl="0" indent="-171450">
              <a:buFontTx/>
              <a:buChar char="-"/>
            </a:pPr>
            <a:r>
              <a:rPr lang="en-GB" sz="1200" kern="1200" noProof="0" dirty="0">
                <a:solidFill>
                  <a:schemeClr val="tx1"/>
                </a:solidFill>
                <a:effectLst/>
                <a:latin typeface="+mn-lt"/>
                <a:ea typeface="+mn-ea"/>
                <a:cs typeface="+mn-cs"/>
              </a:rPr>
              <a:t>Tell someone you know about </a:t>
            </a:r>
            <a:r>
              <a:rPr lang="en-GB" sz="1200" kern="1200" noProof="0">
                <a:solidFill>
                  <a:schemeClr val="tx1"/>
                </a:solidFill>
                <a:effectLst/>
                <a:latin typeface="+mn-lt"/>
                <a:ea typeface="+mn-ea"/>
                <a:cs typeface="+mn-cs"/>
              </a:rPr>
              <a:t>Stella Maris and </a:t>
            </a:r>
            <a:r>
              <a:rPr lang="en-GB" sz="1200" kern="1200" noProof="0" dirty="0">
                <a:solidFill>
                  <a:schemeClr val="tx1"/>
                </a:solidFill>
                <a:effectLst/>
                <a:latin typeface="+mn-lt"/>
                <a:ea typeface="+mn-ea"/>
                <a:cs typeface="+mn-cs"/>
              </a:rPr>
              <a:t>about their work in helping seafarers</a:t>
            </a:r>
          </a:p>
          <a:p>
            <a:pPr marL="171450" lvl="0" indent="-171450">
              <a:buFontTx/>
              <a:buChar char="-"/>
            </a:pPr>
            <a:r>
              <a:rPr lang="en-GB" sz="1200" kern="1200" noProof="0" dirty="0">
                <a:solidFill>
                  <a:schemeClr val="tx1"/>
                </a:solidFill>
                <a:effectLst/>
                <a:latin typeface="+mn-lt"/>
                <a:ea typeface="+mn-ea"/>
                <a:cs typeface="+mn-cs"/>
              </a:rPr>
              <a:t>God called St Peter Claver</a:t>
            </a:r>
            <a:r>
              <a:rPr lang="en-GB" sz="1200" kern="1200" baseline="0" noProof="0" dirty="0">
                <a:solidFill>
                  <a:schemeClr val="tx1"/>
                </a:solidFill>
                <a:effectLst/>
                <a:latin typeface="+mn-lt"/>
                <a:ea typeface="+mn-ea"/>
                <a:cs typeface="+mn-cs"/>
              </a:rPr>
              <a:t> to respond to the needs that he saw around him. Write fifty words about what St Peter Claver would do if he were alive today to respond to the needs of the world today.</a:t>
            </a:r>
            <a:endParaRPr lang="en-GB" sz="1200" kern="1200" noProof="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EE268E95-959B-44D2-83EC-84053E731D57}" type="slidenum">
              <a:rPr lang="en-GB" smtClean="0"/>
              <a:t>21</a:t>
            </a:fld>
            <a:endParaRPr lang="en-GB"/>
          </a:p>
        </p:txBody>
      </p:sp>
    </p:spTree>
    <p:extLst>
      <p:ext uri="{BB962C8B-B14F-4D97-AF65-F5344CB8AC3E}">
        <p14:creationId xmlns:p14="http://schemas.microsoft.com/office/powerpoint/2010/main" val="3276909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noProof="0" dirty="0">
                <a:solidFill>
                  <a:schemeClr val="tx1"/>
                </a:solidFill>
                <a:effectLst/>
                <a:latin typeface="+mn-lt"/>
                <a:ea typeface="+mn-ea"/>
                <a:cs typeface="+mn-cs"/>
              </a:rPr>
              <a:t>Somebody very wise once said:</a:t>
            </a:r>
          </a:p>
          <a:p>
            <a:pPr lvl="0"/>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t>
            </a:r>
            <a:r>
              <a:rPr lang="en-GB" sz="1200" kern="1200" dirty="0">
                <a:solidFill>
                  <a:schemeClr val="tx1"/>
                </a:solidFill>
                <a:effectLst/>
                <a:latin typeface="+mn-lt"/>
                <a:ea typeface="+mn-ea"/>
                <a:cs typeface="+mn-cs"/>
              </a:rPr>
              <a:t>God made me to serve him in a particular way</a:t>
            </a:r>
          </a:p>
          <a:p>
            <a:r>
              <a:rPr lang="en-GB" sz="1200" kern="1200" dirty="0">
                <a:solidFill>
                  <a:schemeClr val="tx1"/>
                </a:solidFill>
                <a:effectLst/>
                <a:latin typeface="+mn-lt"/>
                <a:ea typeface="+mn-ea"/>
                <a:cs typeface="+mn-cs"/>
              </a:rPr>
              <a:t>He has given me some work. He has not given anybody else this work. I have my mission.’</a:t>
            </a:r>
          </a:p>
          <a:p>
            <a:r>
              <a:rPr lang="en-GB" sz="1200" kern="1200" noProof="0" dirty="0">
                <a:solidFill>
                  <a:schemeClr val="tx1"/>
                </a:solidFill>
                <a:effectLst/>
                <a:latin typeface="+mn-lt"/>
                <a:ea typeface="+mn-ea"/>
                <a:cs typeface="+mn-cs"/>
              </a:rPr>
              <a:t>Cardinal Newman (paraphrased).</a:t>
            </a:r>
          </a:p>
          <a:p>
            <a:pPr lvl="0"/>
            <a:endParaRPr lang="en-GB" sz="1200" kern="1200" noProof="0" dirty="0">
              <a:solidFill>
                <a:schemeClr val="tx1"/>
              </a:solidFill>
              <a:effectLst/>
              <a:latin typeface="+mn-lt"/>
              <a:ea typeface="+mn-ea"/>
              <a:cs typeface="+mn-cs"/>
            </a:endParaRPr>
          </a:p>
          <a:p>
            <a:pPr lvl="0"/>
            <a:r>
              <a:rPr lang="en-GB" sz="1200" kern="1200" noProof="0" dirty="0">
                <a:solidFill>
                  <a:schemeClr val="tx1"/>
                </a:solidFill>
                <a:effectLst/>
                <a:latin typeface="+mn-lt"/>
                <a:ea typeface="+mn-ea"/>
                <a:cs typeface="+mn-cs"/>
              </a:rPr>
              <a:t>We all have something which</a:t>
            </a:r>
            <a:r>
              <a:rPr lang="en-GB" sz="1200" kern="1200" baseline="0" noProof="0" dirty="0">
                <a:solidFill>
                  <a:schemeClr val="tx1"/>
                </a:solidFill>
                <a:effectLst/>
                <a:latin typeface="+mn-lt"/>
                <a:ea typeface="+mn-ea"/>
                <a:cs typeface="+mn-cs"/>
              </a:rPr>
              <a:t> God wants us to do in our life, this is called our ‘call’. We are going to look at the example of St Peter Claver who knew that his call was to help a particular group of people. Let’s watch a small video about him.</a:t>
            </a:r>
            <a:endParaRPr lang="en-GB"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6A1BD-9828-7F41-8FBB-4CA5D81DB9D9}" type="slidenum">
              <a:rPr lang="en-US" smtClean="0"/>
              <a:t>3</a:t>
            </a:fld>
            <a:endParaRPr lang="en-US"/>
          </a:p>
        </p:txBody>
      </p:sp>
    </p:spTree>
    <p:extLst>
      <p:ext uri="{BB962C8B-B14F-4D97-AF65-F5344CB8AC3E}">
        <p14:creationId xmlns:p14="http://schemas.microsoft.com/office/powerpoint/2010/main" val="51141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i="1" kern="1200" dirty="0">
                <a:solidFill>
                  <a:schemeClr val="tx1"/>
                </a:solidFill>
                <a:effectLst/>
                <a:latin typeface="+mn-lt"/>
                <a:ea typeface="+mn-ea"/>
                <a:cs typeface="+mn-cs"/>
              </a:rPr>
              <a:t>The children should sit in a circle on the floor or somewhere they are going to be comfortable and pay attention.</a:t>
            </a:r>
          </a:p>
          <a:p>
            <a:pPr lvl="1"/>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We are now going to do something called a meditation and imagine that we were there when St Peter Claver was helping the slaves. In order to do this we are going to get comfortable and I will lead us and suggest things for us to imagine. I will ask you some questions and I don’t want anyone to say the answers to those questions but imagine them for yourself. I am going to play some music which will help us concentrate. </a:t>
            </a:r>
          </a:p>
          <a:p>
            <a:pPr lvl="0"/>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Start the music.</a:t>
            </a:r>
          </a:p>
          <a:p>
            <a:pPr lvl="0"/>
            <a:r>
              <a:rPr lang="es-MX" sz="1200" i="1" kern="1200" dirty="0">
                <a:solidFill>
                  <a:schemeClr val="tx1"/>
                </a:solidFill>
                <a:effectLst/>
                <a:latin typeface="+mn-lt"/>
                <a:ea typeface="+mn-ea"/>
                <a:cs typeface="+mn-cs"/>
              </a:rPr>
              <a:t>SUGGESTION: Adagio for Strings by Samuel Barber</a:t>
            </a:r>
            <a:endParaRPr lang="en-GB" sz="1200" i="1" kern="1200" dirty="0">
              <a:solidFill>
                <a:schemeClr val="tx1"/>
              </a:solidFill>
              <a:effectLst/>
              <a:latin typeface="+mn-lt"/>
              <a:ea typeface="+mn-ea"/>
              <a:cs typeface="+mn-cs"/>
            </a:endParaRPr>
          </a:p>
          <a:p>
            <a:pPr lvl="1"/>
            <a:endParaRPr lang="en-GB" sz="1200" i="1"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So make sure you’re comfortable and close your eyes and lets begin.</a:t>
            </a:r>
          </a:p>
          <a:p>
            <a:pPr lvl="0"/>
            <a:endParaRPr lang="es-MX" sz="1200" i="1" kern="1200" dirty="0">
              <a:solidFill>
                <a:schemeClr val="tx1"/>
              </a:solidFill>
              <a:effectLst/>
              <a:latin typeface="+mn-lt"/>
              <a:ea typeface="+mn-ea"/>
              <a:cs typeface="+mn-cs"/>
            </a:endParaRPr>
          </a:p>
          <a:p>
            <a:pPr lvl="0"/>
            <a:r>
              <a:rPr lang="es-MX" sz="1200" b="1" i="1" kern="1200" dirty="0">
                <a:solidFill>
                  <a:schemeClr val="tx1"/>
                </a:solidFill>
                <a:effectLst/>
                <a:latin typeface="+mn-lt"/>
                <a:ea typeface="+mn-ea"/>
                <a:cs typeface="+mn-cs"/>
              </a:rPr>
              <a:t>APPENDIX 1 </a:t>
            </a:r>
            <a:r>
              <a:rPr lang="es-MX" sz="1200" i="1" kern="1200" dirty="0">
                <a:solidFill>
                  <a:schemeClr val="tx1"/>
                </a:solidFill>
                <a:effectLst/>
                <a:latin typeface="+mn-lt"/>
                <a:ea typeface="+mn-ea"/>
                <a:cs typeface="+mn-cs"/>
              </a:rPr>
              <a:t>(Read by</a:t>
            </a:r>
            <a:r>
              <a:rPr lang="es-MX" sz="1200" i="1" kern="1200" baseline="0" dirty="0">
                <a:solidFill>
                  <a:schemeClr val="tx1"/>
                </a:solidFill>
                <a:effectLst/>
                <a:latin typeface="+mn-lt"/>
                <a:ea typeface="+mn-ea"/>
                <a:cs typeface="+mn-cs"/>
              </a:rPr>
              <a:t> teacher)</a:t>
            </a:r>
            <a:endParaRPr lang="en-GB"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6A1BD-9828-7F41-8FBB-4CA5D81DB9D9}" type="slidenum">
              <a:rPr lang="en-US" smtClean="0"/>
              <a:t>4</a:t>
            </a:fld>
            <a:endParaRPr lang="en-US"/>
          </a:p>
        </p:txBody>
      </p:sp>
    </p:spTree>
    <p:extLst>
      <p:ext uri="{BB962C8B-B14F-4D97-AF65-F5344CB8AC3E}">
        <p14:creationId xmlns:p14="http://schemas.microsoft.com/office/powerpoint/2010/main" val="292555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i="1" baseline="0" noProof="0" dirty="0"/>
              <a:t>PLEASE NOTE THAT THE FOLLOWING SLIDES ONLY WORK WHEN VIEWED IN PRESENTATION MODE</a:t>
            </a:r>
            <a:endParaRPr lang="en-GB" i="1" noProof="0"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are going to look at some adjectives (words which describe) St Peter Claver. The words will have letters missing and we want you to put the missing letters back into the words.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Here is an example.</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have a word with these three missing letters. Does anyone know what the word spells?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to reveal the answer.</a:t>
            </a:r>
          </a:p>
          <a:p>
            <a:endParaRPr lang="en-GB" sz="1200" kern="1200" noProof="0" dirty="0">
              <a:solidFill>
                <a:schemeClr val="tx1"/>
              </a:solidFill>
              <a:effectLst/>
              <a:latin typeface="+mn-lt"/>
              <a:ea typeface="+mn-ea"/>
              <a:cs typeface="+mn-cs"/>
            </a:endParaRPr>
          </a:p>
          <a:p>
            <a:r>
              <a:rPr lang="en-GB" noProof="0" dirty="0"/>
              <a:t>Correct,</a:t>
            </a:r>
            <a:r>
              <a:rPr lang="en-GB" baseline="0" noProof="0" dirty="0"/>
              <a:t> it spells loyal. Does anyone know what loyal means?</a:t>
            </a:r>
          </a:p>
          <a:p>
            <a:r>
              <a:rPr lang="en-GB" baseline="0" noProof="0" dirty="0"/>
              <a:t>Staying faithful to a friend, group of people or country even when it’s difficult.</a:t>
            </a:r>
          </a:p>
          <a:p>
            <a:endParaRPr lang="en-GB" baseline="0" noProof="0" dirty="0"/>
          </a:p>
          <a:p>
            <a:endParaRPr lang="en-GB" noProof="0" dirty="0"/>
          </a:p>
        </p:txBody>
      </p:sp>
      <p:sp>
        <p:nvSpPr>
          <p:cNvPr id="4" name="Slide Number Placeholder 3"/>
          <p:cNvSpPr>
            <a:spLocks noGrp="1"/>
          </p:cNvSpPr>
          <p:nvPr>
            <p:ph type="sldNum" sz="quarter" idx="10"/>
          </p:nvPr>
        </p:nvSpPr>
        <p:spPr/>
        <p:txBody>
          <a:bodyPr/>
          <a:lstStyle/>
          <a:p>
            <a:fld id="{48A6A1BD-9828-7F41-8FBB-4CA5D81DB9D9}" type="slidenum">
              <a:rPr lang="en-US" smtClean="0"/>
              <a:t>5</a:t>
            </a:fld>
            <a:endParaRPr lang="en-US"/>
          </a:p>
        </p:txBody>
      </p:sp>
    </p:spTree>
    <p:extLst>
      <p:ext uri="{BB962C8B-B14F-4D97-AF65-F5344CB8AC3E}">
        <p14:creationId xmlns:p14="http://schemas.microsoft.com/office/powerpoint/2010/main" val="1569079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noProof="0" dirty="0"/>
              <a:t>Now, the next word. Put your hands</a:t>
            </a:r>
            <a:r>
              <a:rPr lang="en-GB" baseline="0" noProof="0" dirty="0"/>
              <a:t> up.</a:t>
            </a:r>
          </a:p>
          <a:p>
            <a:pPr lvl="0"/>
            <a:endParaRPr lang="en-GB" noProof="0" dirty="0"/>
          </a:p>
        </p:txBody>
      </p:sp>
      <p:sp>
        <p:nvSpPr>
          <p:cNvPr id="4" name="Slide Number Placeholder 3"/>
          <p:cNvSpPr>
            <a:spLocks noGrp="1"/>
          </p:cNvSpPr>
          <p:nvPr>
            <p:ph type="sldNum" sz="quarter" idx="10"/>
          </p:nvPr>
        </p:nvSpPr>
        <p:spPr/>
        <p:txBody>
          <a:bodyPr/>
          <a:lstStyle/>
          <a:p>
            <a:fld id="{48A6A1BD-9828-7F41-8FBB-4CA5D81DB9D9}" type="slidenum">
              <a:rPr lang="en-US" smtClean="0"/>
              <a:t>6</a:t>
            </a:fld>
            <a:endParaRPr lang="en-US"/>
          </a:p>
        </p:txBody>
      </p:sp>
    </p:spTree>
    <p:extLst>
      <p:ext uri="{BB962C8B-B14F-4D97-AF65-F5344CB8AC3E}">
        <p14:creationId xmlns:p14="http://schemas.microsoft.com/office/powerpoint/2010/main" val="347440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noProof="0" dirty="0"/>
              <a:t>Now, the next word. Put your hands</a:t>
            </a:r>
            <a:r>
              <a:rPr lang="en-GB" baseline="0" noProof="0" dirty="0"/>
              <a:t> up</a:t>
            </a:r>
            <a:endParaRPr lang="en-GB" noProof="0" dirty="0"/>
          </a:p>
        </p:txBody>
      </p:sp>
      <p:sp>
        <p:nvSpPr>
          <p:cNvPr id="4" name="Slide Number Placeholder 3"/>
          <p:cNvSpPr>
            <a:spLocks noGrp="1"/>
          </p:cNvSpPr>
          <p:nvPr>
            <p:ph type="sldNum" sz="quarter" idx="10"/>
          </p:nvPr>
        </p:nvSpPr>
        <p:spPr/>
        <p:txBody>
          <a:bodyPr/>
          <a:lstStyle/>
          <a:p>
            <a:fld id="{48A6A1BD-9828-7F41-8FBB-4CA5D81DB9D9}" type="slidenum">
              <a:rPr lang="en-US" smtClean="0"/>
              <a:t>7</a:t>
            </a:fld>
            <a:endParaRPr lang="en-US"/>
          </a:p>
        </p:txBody>
      </p:sp>
    </p:spTree>
    <p:extLst>
      <p:ext uri="{BB962C8B-B14F-4D97-AF65-F5344CB8AC3E}">
        <p14:creationId xmlns:p14="http://schemas.microsoft.com/office/powerpoint/2010/main" val="3357723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St Peter was:</a:t>
            </a:r>
          </a:p>
          <a:p>
            <a:r>
              <a:rPr lang="en-GB" dirty="0"/>
              <a:t>-Loving</a:t>
            </a:r>
          </a:p>
          <a:p>
            <a:r>
              <a:rPr lang="en-GB" dirty="0"/>
              <a:t>-Generous</a:t>
            </a:r>
          </a:p>
          <a:p>
            <a:r>
              <a:rPr lang="en-GB" dirty="0"/>
              <a:t>-Caring</a:t>
            </a:r>
          </a:p>
          <a:p>
            <a:r>
              <a:rPr lang="en-GB" dirty="0"/>
              <a:t>-Friendly</a:t>
            </a:r>
          </a:p>
          <a:p>
            <a:r>
              <a:rPr lang="en-GB" dirty="0"/>
              <a:t>-Kind</a:t>
            </a:r>
          </a:p>
          <a:p>
            <a:endParaRPr lang="en-GB" dirty="0"/>
          </a:p>
          <a:p>
            <a:r>
              <a:rPr lang="en-GB" sz="1200" kern="1200" dirty="0">
                <a:solidFill>
                  <a:schemeClr val="tx1"/>
                </a:solidFill>
                <a:effectLst/>
                <a:latin typeface="+mn-lt"/>
                <a:ea typeface="+mn-ea"/>
                <a:cs typeface="+mn-cs"/>
              </a:rPr>
              <a:t>Why do you think St Peter Claver did all of this?</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 He knew God loved him and he wanted to share that love and use his talents</a:t>
            </a:r>
          </a:p>
          <a:p>
            <a:endParaRPr lang="en-GB" dirty="0"/>
          </a:p>
          <a:p>
            <a:r>
              <a:rPr lang="en-GB" sz="1200" kern="1200" dirty="0">
                <a:solidFill>
                  <a:schemeClr val="tx1"/>
                </a:solidFill>
                <a:effectLst/>
                <a:latin typeface="+mn-lt"/>
                <a:ea typeface="+mn-ea"/>
                <a:cs typeface="+mn-cs"/>
              </a:rPr>
              <a:t>Peter Claver did great things. Who helped him to do great things? </a:t>
            </a:r>
          </a:p>
          <a:p>
            <a:endParaRPr lang="en-GB" dirty="0"/>
          </a:p>
          <a:p>
            <a:r>
              <a:rPr lang="en-GB" i="1" dirty="0"/>
              <a:t>Take feedback</a:t>
            </a:r>
          </a:p>
          <a:p>
            <a:r>
              <a:rPr lang="en-GB" i="1" dirty="0"/>
              <a:t>Guide the students towards the answer ‘Jesus’</a:t>
            </a:r>
          </a:p>
        </p:txBody>
      </p:sp>
      <p:sp>
        <p:nvSpPr>
          <p:cNvPr id="4" name="Slide Number Placeholder 3"/>
          <p:cNvSpPr>
            <a:spLocks noGrp="1"/>
          </p:cNvSpPr>
          <p:nvPr>
            <p:ph type="sldNum" sz="quarter" idx="10"/>
          </p:nvPr>
        </p:nvSpPr>
        <p:spPr/>
        <p:txBody>
          <a:bodyPr/>
          <a:lstStyle/>
          <a:p>
            <a:fld id="{48A6A1BD-9828-7F41-8FBB-4CA5D81DB9D9}" type="slidenum">
              <a:rPr lang="en-US" smtClean="0"/>
              <a:t>8</a:t>
            </a:fld>
            <a:endParaRPr lang="en-US"/>
          </a:p>
        </p:txBody>
      </p:sp>
    </p:spTree>
    <p:extLst>
      <p:ext uri="{BB962C8B-B14F-4D97-AF65-F5344CB8AC3E}">
        <p14:creationId xmlns:p14="http://schemas.microsoft.com/office/powerpoint/2010/main" val="1244040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a:solidFill>
                  <a:schemeClr val="tx1"/>
                </a:solidFill>
                <a:effectLst/>
                <a:latin typeface="+mn-lt"/>
                <a:ea typeface="+mn-ea"/>
                <a:cs typeface="+mn-cs"/>
              </a:rPr>
              <a:t>St</a:t>
            </a:r>
            <a:r>
              <a:rPr lang="en-GB" sz="1200" b="0" kern="1200" baseline="0" noProof="0" dirty="0">
                <a:solidFill>
                  <a:schemeClr val="tx1"/>
                </a:solidFill>
                <a:effectLst/>
                <a:latin typeface="+mn-lt"/>
                <a:ea typeface="+mn-ea"/>
                <a:cs typeface="+mn-cs"/>
              </a:rPr>
              <a:t> Peter Claver found inspiration in Jesus and chose to respond by following his call to help the slaves.</a:t>
            </a:r>
            <a:endParaRPr lang="en-GB" sz="1200" b="1"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6A1BD-9828-7F41-8FBB-4CA5D81DB9D9}" type="slidenum">
              <a:rPr lang="en-US" smtClean="0"/>
              <a:t>9</a:t>
            </a:fld>
            <a:endParaRPr lang="en-US"/>
          </a:p>
        </p:txBody>
      </p:sp>
    </p:spTree>
    <p:extLst>
      <p:ext uri="{BB962C8B-B14F-4D97-AF65-F5344CB8AC3E}">
        <p14:creationId xmlns:p14="http://schemas.microsoft.com/office/powerpoint/2010/main" val="66854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6E8366E-1F3A-DD44-858A-A68212B18F36}"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1081877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6E8366E-1F3A-DD44-858A-A68212B18F36}"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4190659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6E8366E-1F3A-DD44-858A-A68212B18F36}"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1294433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6E8366E-1F3A-DD44-858A-A68212B18F36}"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4175280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6E8366E-1F3A-DD44-858A-A68212B18F36}" type="datetimeFigureOut">
              <a:rPr lang="en-US" smtClean="0"/>
              <a:t>2/19/21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1502529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6E8366E-1F3A-DD44-858A-A68212B18F36}" type="datetimeFigureOut">
              <a:rPr lang="en-US" smtClean="0"/>
              <a:t>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2589027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6E8366E-1F3A-DD44-858A-A68212B18F36}" type="datetimeFigureOut">
              <a:rPr lang="en-US" smtClean="0"/>
              <a:t>2/19/21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39372709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6E8366E-1F3A-DD44-858A-A68212B18F36}" type="datetimeFigureOut">
              <a:rPr lang="en-US" smtClean="0"/>
              <a:t>2/19/21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3606447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8366E-1F3A-DD44-858A-A68212B18F36}" type="datetimeFigureOut">
              <a:rPr lang="en-US" smtClean="0"/>
              <a:t>2/19/21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3846071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6E8366E-1F3A-DD44-858A-A68212B18F36}" type="datetimeFigureOut">
              <a:rPr lang="en-US" smtClean="0"/>
              <a:t>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2351585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6E8366E-1F3A-DD44-858A-A68212B18F36}" type="datetimeFigureOut">
              <a:rPr lang="en-US" smtClean="0"/>
              <a:t>2/19/21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228899-6F58-EB4E-8978-C65F34E4495E}" type="slidenum">
              <a:rPr lang="en-US" smtClean="0"/>
              <a:t>‹#›</a:t>
            </a:fld>
            <a:endParaRPr lang="en-US"/>
          </a:p>
        </p:txBody>
      </p:sp>
    </p:spTree>
    <p:extLst>
      <p:ext uri="{BB962C8B-B14F-4D97-AF65-F5344CB8AC3E}">
        <p14:creationId xmlns:p14="http://schemas.microsoft.com/office/powerpoint/2010/main" val="32231389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8366E-1F3A-DD44-858A-A68212B18F36}" type="datetimeFigureOut">
              <a:rPr lang="en-US" smtClean="0"/>
              <a:t>2/19/21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28899-6F58-EB4E-8978-C65F34E4495E}" type="slidenum">
              <a:rPr lang="en-US" smtClean="0"/>
              <a:t>‹#›</a:t>
            </a:fld>
            <a:endParaRPr lang="en-US"/>
          </a:p>
        </p:txBody>
      </p:sp>
    </p:spTree>
    <p:extLst>
      <p:ext uri="{BB962C8B-B14F-4D97-AF65-F5344CB8AC3E}">
        <p14:creationId xmlns:p14="http://schemas.microsoft.com/office/powerpoint/2010/main" val="4282212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youtube.com/watch?v=wTD6Osryn8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F09DA384-2234-9444-80DC-34CE1CB030E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74096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ebsite&#10;&#10;Description automatically generated">
            <a:extLst>
              <a:ext uri="{FF2B5EF4-FFF2-40B4-BE49-F238E27FC236}">
                <a16:creationId xmlns:a16="http://schemas.microsoft.com/office/drawing/2014/main" id="{045266CD-04C7-D34B-98B3-765D416DDB7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7F1123C4-9FA7-F945-9AB6-C3319DA893A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DFC549E1-E23D-9847-8253-DE0DCCEBDFD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08001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surface chart&#10;&#10;Description automatically generated">
            <a:extLst>
              <a:ext uri="{FF2B5EF4-FFF2-40B4-BE49-F238E27FC236}">
                <a16:creationId xmlns:a16="http://schemas.microsoft.com/office/drawing/2014/main" id="{A7DFAE97-712B-1C4A-A871-1DADD6C1750E}"/>
              </a:ext>
            </a:extLst>
          </p:cNvPr>
          <p:cNvPicPr>
            <a:picLocks noChangeAspect="1"/>
          </p:cNvPicPr>
          <p:nvPr/>
        </p:nvPicPr>
        <p:blipFill>
          <a:blip r:embed="rId3"/>
          <a:stretch>
            <a:fillRect/>
          </a:stretch>
        </p:blipFill>
        <p:spPr>
          <a:xfrm>
            <a:off x="0" y="0"/>
            <a:ext cx="9144000" cy="6858000"/>
          </a:xfrm>
          <a:prstGeom prst="rect">
            <a:avLst/>
          </a:prstGeom>
        </p:spPr>
      </p:pic>
      <p:pic>
        <p:nvPicPr>
          <p:cNvPr id="9" name="Picture 8" descr="A picture containing arrow&#10;&#10;Description automatically generated">
            <a:extLst>
              <a:ext uri="{FF2B5EF4-FFF2-40B4-BE49-F238E27FC236}">
                <a16:creationId xmlns:a16="http://schemas.microsoft.com/office/drawing/2014/main" id="{AA9DF96F-5F85-A24F-8C6B-28501D69AD3B}"/>
              </a:ext>
            </a:extLst>
          </p:cNvPr>
          <p:cNvPicPr>
            <a:picLocks noChangeAspect="1"/>
          </p:cNvPicPr>
          <p:nvPr/>
        </p:nvPicPr>
        <p:blipFill>
          <a:blip r:embed="rId4"/>
          <a:stretch>
            <a:fillRect/>
          </a:stretch>
        </p:blipFill>
        <p:spPr>
          <a:xfrm>
            <a:off x="0" y="0"/>
            <a:ext cx="9144000"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8D67548B-59C4-D743-9B99-70C804E47E2F}"/>
              </a:ext>
            </a:extLst>
          </p:cNvPr>
          <p:cNvPicPr>
            <a:picLocks noChangeAspect="1"/>
          </p:cNvPicPr>
          <p:nvPr/>
        </p:nvPicPr>
        <p:blipFill>
          <a:blip r:embed="rId5"/>
          <a:stretch>
            <a:fillRect/>
          </a:stretch>
        </p:blipFill>
        <p:spPr>
          <a:xfrm>
            <a:off x="-1" y="-1"/>
            <a:ext cx="9143999" cy="6857999"/>
          </a:xfrm>
          <a:prstGeom prst="rect">
            <a:avLst/>
          </a:prstGeom>
        </p:spPr>
      </p:pic>
      <p:pic>
        <p:nvPicPr>
          <p:cNvPr id="13" name="Picture 12" descr="A picture containing text, colorful, orange&#10;&#10;Description automatically generated">
            <a:extLst>
              <a:ext uri="{FF2B5EF4-FFF2-40B4-BE49-F238E27FC236}">
                <a16:creationId xmlns:a16="http://schemas.microsoft.com/office/drawing/2014/main" id="{E7BF61BA-85AC-FF4D-AF58-01107F5EBCC2}"/>
              </a:ext>
            </a:extLst>
          </p:cNvPr>
          <p:cNvPicPr>
            <a:picLocks noChangeAspect="1"/>
          </p:cNvPicPr>
          <p:nvPr/>
        </p:nvPicPr>
        <p:blipFill>
          <a:blip r:embed="rId6"/>
          <a:stretch>
            <a:fillRect/>
          </a:stretch>
        </p:blipFill>
        <p:spPr>
          <a:xfrm>
            <a:off x="-1" y="0"/>
            <a:ext cx="9143997" cy="6857998"/>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9455A83-0F45-644C-AC00-F07E69B07CAD}"/>
              </a:ext>
            </a:extLst>
          </p:cNvPr>
          <p:cNvPicPr>
            <a:picLocks noChangeAspect="1"/>
          </p:cNvPicPr>
          <p:nvPr/>
        </p:nvPicPr>
        <p:blipFill>
          <a:blip r:embed="rId3"/>
          <a:stretch>
            <a:fillRect/>
          </a:stretch>
        </p:blipFill>
        <p:spPr>
          <a:xfrm>
            <a:off x="0" y="0"/>
            <a:ext cx="9144000" cy="6858000"/>
          </a:xfrm>
          <a:prstGeom prst="rect">
            <a:avLst/>
          </a:prstGeom>
        </p:spPr>
      </p:pic>
      <p:pic>
        <p:nvPicPr>
          <p:cNvPr id="8" name="Picture 7" descr="Text&#10;&#10;Description automatically generated">
            <a:extLst>
              <a:ext uri="{FF2B5EF4-FFF2-40B4-BE49-F238E27FC236}">
                <a16:creationId xmlns:a16="http://schemas.microsoft.com/office/drawing/2014/main" id="{474DEE74-81BE-8843-904C-FBF1CC686EFC}"/>
              </a:ext>
            </a:extLst>
          </p:cNvPr>
          <p:cNvPicPr>
            <a:picLocks noChangeAspect="1"/>
          </p:cNvPicPr>
          <p:nvPr/>
        </p:nvPicPr>
        <p:blipFill>
          <a:blip r:embed="rId4"/>
          <a:stretch>
            <a:fillRect/>
          </a:stretch>
        </p:blipFill>
        <p:spPr>
          <a:xfrm>
            <a:off x="0" y="0"/>
            <a:ext cx="9144000" cy="6858000"/>
          </a:xfrm>
          <a:prstGeom prst="rect">
            <a:avLst/>
          </a:prstGeom>
        </p:spPr>
      </p:pic>
      <p:pic>
        <p:nvPicPr>
          <p:cNvPr id="10" name="Picture 9" descr="Text&#10;&#10;Description automatically generated">
            <a:extLst>
              <a:ext uri="{FF2B5EF4-FFF2-40B4-BE49-F238E27FC236}">
                <a16:creationId xmlns:a16="http://schemas.microsoft.com/office/drawing/2014/main" id="{BDD2A15E-8580-EA4F-B0E4-B64B8CE9F0E6}"/>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845085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38108B2E-913A-244E-9C1F-A22A165819B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67788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5CE88B0C-D730-E743-BBB5-14F905DEF7C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67788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range, colorful&#10;&#10;Description automatically generated">
            <a:extLst>
              <a:ext uri="{FF2B5EF4-FFF2-40B4-BE49-F238E27FC236}">
                <a16:creationId xmlns:a16="http://schemas.microsoft.com/office/drawing/2014/main" id="{BA01013D-FBDA-4A4A-8E61-FFDDEEC893F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67788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4BE280EF-E09B-854A-8F4E-43AEACB1EA1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67788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rface chart&#10;&#10;Description automatically generated">
            <a:extLst>
              <a:ext uri="{FF2B5EF4-FFF2-40B4-BE49-F238E27FC236}">
                <a16:creationId xmlns:a16="http://schemas.microsoft.com/office/drawing/2014/main" id="{9D71DC9D-41BF-AB49-8DB7-EF4690E8894E}"/>
              </a:ext>
            </a:extLst>
          </p:cNvPr>
          <p:cNvPicPr>
            <a:picLocks noChangeAspect="1"/>
          </p:cNvPicPr>
          <p:nvPr/>
        </p:nvPicPr>
        <p:blipFill>
          <a:blip r:embed="rId3"/>
          <a:stretch>
            <a:fillRect/>
          </a:stretch>
        </p:blipFill>
        <p:spPr>
          <a:xfrm>
            <a:off x="0" y="0"/>
            <a:ext cx="9144000" cy="6858000"/>
          </a:xfrm>
          <a:prstGeom prst="rect">
            <a:avLst/>
          </a:prstGeom>
        </p:spPr>
      </p:pic>
      <p:pic>
        <p:nvPicPr>
          <p:cNvPr id="7" name="Picture 6" descr="Text&#10;&#10;Description automatically generated">
            <a:extLst>
              <a:ext uri="{FF2B5EF4-FFF2-40B4-BE49-F238E27FC236}">
                <a16:creationId xmlns:a16="http://schemas.microsoft.com/office/drawing/2014/main" id="{D7046A39-E7C5-6347-9528-4474FAA9371C}"/>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267788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15AB687-C1A5-5548-8021-73AE2CDB93B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50649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10;&#10;Description automatically generated">
            <a:extLst>
              <a:ext uri="{FF2B5EF4-FFF2-40B4-BE49-F238E27FC236}">
                <a16:creationId xmlns:a16="http://schemas.microsoft.com/office/drawing/2014/main" id="{F10C825A-89D0-D648-809F-8C4BCB9C3A3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52962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DAF3B87E-E394-D844-9541-BA53862B91B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52962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FB3979A3-247E-D244-A8E5-10C65E4BD472}"/>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p:nvPr/>
        </p:nvSpPr>
        <p:spPr>
          <a:xfrm>
            <a:off x="1556792" y="5234213"/>
            <a:ext cx="6030416" cy="369332"/>
          </a:xfrm>
          <a:prstGeom prst="rect">
            <a:avLst/>
          </a:prstGeom>
        </p:spPr>
        <p:txBody>
          <a:bodyPr wrap="square">
            <a:spAutoFit/>
          </a:bodyPr>
          <a:lstStyle/>
          <a:p>
            <a:pPr algn="ctr"/>
            <a:r>
              <a:rPr lang="en-GB" dirty="0">
                <a:hlinkClick r:id="rId4"/>
              </a:rPr>
              <a:t>http://www.youtube.com/watch?v=wTD6Osryn8I</a:t>
            </a:r>
            <a:r>
              <a:rPr lang="en-GB" dirty="0"/>
              <a:t>   </a:t>
            </a:r>
          </a:p>
        </p:txBody>
      </p:sp>
    </p:spTree>
    <p:extLst>
      <p:ext uri="{BB962C8B-B14F-4D97-AF65-F5344CB8AC3E}">
        <p14:creationId xmlns:p14="http://schemas.microsoft.com/office/powerpoint/2010/main" val="1722029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PowerPoint&#10;&#10;Description automatically generated">
            <a:extLst>
              <a:ext uri="{FF2B5EF4-FFF2-40B4-BE49-F238E27FC236}">
                <a16:creationId xmlns:a16="http://schemas.microsoft.com/office/drawing/2014/main" id="{D883641F-A0F1-E34F-A1C1-11BA6686069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22029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2D187064-993E-D648-BB29-63E2F058E1D1}"/>
              </a:ext>
            </a:extLst>
          </p:cNvPr>
          <p:cNvPicPr>
            <a:picLocks noChangeAspect="1"/>
          </p:cNvPicPr>
          <p:nvPr/>
        </p:nvPicPr>
        <p:blipFill>
          <a:blip r:embed="rId3"/>
          <a:stretch>
            <a:fillRect/>
          </a:stretch>
        </p:blipFill>
        <p:spPr>
          <a:xfrm>
            <a:off x="0" y="0"/>
            <a:ext cx="9144000"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A409D9E-9E2F-C641-9D80-E98F0E4D5A32}"/>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722029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EB8B20FD-404A-F24D-A05D-A1A7F4CA6B7E}"/>
              </a:ext>
            </a:extLst>
          </p:cNvPr>
          <p:cNvPicPr>
            <a:picLocks noChangeAspect="1"/>
          </p:cNvPicPr>
          <p:nvPr/>
        </p:nvPicPr>
        <p:blipFill>
          <a:blip r:embed="rId3"/>
          <a:stretch>
            <a:fillRect/>
          </a:stretch>
        </p:blipFill>
        <p:spPr>
          <a:xfrm>
            <a:off x="0" y="0"/>
            <a:ext cx="9144000" cy="6858000"/>
          </a:xfrm>
          <a:prstGeom prst="rect">
            <a:avLst/>
          </a:prstGeom>
        </p:spPr>
      </p:pic>
      <p:pic>
        <p:nvPicPr>
          <p:cNvPr id="10" name="Picture 9" descr="A picture containing surface chart&#10;&#10;Description automatically generated">
            <a:extLst>
              <a:ext uri="{FF2B5EF4-FFF2-40B4-BE49-F238E27FC236}">
                <a16:creationId xmlns:a16="http://schemas.microsoft.com/office/drawing/2014/main" id="{4EE38C23-B1E1-4145-813E-50EB4D22325B}"/>
              </a:ext>
            </a:extLst>
          </p:cNvPr>
          <p:cNvPicPr>
            <a:picLocks noChangeAspect="1"/>
          </p:cNvPicPr>
          <p:nvPr/>
        </p:nvPicPr>
        <p:blipFill>
          <a:blip r:embed="rId4"/>
          <a:stretch>
            <a:fillRect/>
          </a:stretch>
        </p:blipFill>
        <p:spPr>
          <a:xfrm>
            <a:off x="0" y="0"/>
            <a:ext cx="9144000" cy="6858000"/>
          </a:xfrm>
          <a:prstGeom prst="rect">
            <a:avLst/>
          </a:prstGeom>
        </p:spPr>
      </p:pic>
      <p:pic>
        <p:nvPicPr>
          <p:cNvPr id="12" name="Picture 11" descr="Text&#10;&#10;Description automatically generated">
            <a:extLst>
              <a:ext uri="{FF2B5EF4-FFF2-40B4-BE49-F238E27FC236}">
                <a16:creationId xmlns:a16="http://schemas.microsoft.com/office/drawing/2014/main" id="{C5D843DB-D0BF-1C4F-A603-1F3FDF4B5EDD}"/>
              </a:ext>
            </a:extLst>
          </p:cNvPr>
          <p:cNvPicPr>
            <a:picLocks noChangeAspect="1"/>
          </p:cNvPicPr>
          <p:nvPr/>
        </p:nvPicPr>
        <p:blipFill>
          <a:blip r:embed="rId5"/>
          <a:stretch>
            <a:fillRect/>
          </a:stretch>
        </p:blipFill>
        <p:spPr>
          <a:xfrm>
            <a:off x="-1" y="-1"/>
            <a:ext cx="9143999" cy="685799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5CFDFE8-2F0B-C640-AA8B-EEFE92F87D8F}"/>
              </a:ext>
            </a:extLst>
          </p:cNvPr>
          <p:cNvPicPr>
            <a:picLocks noChangeAspect="1"/>
          </p:cNvPicPr>
          <p:nvPr/>
        </p:nvPicPr>
        <p:blipFill>
          <a:blip r:embed="rId6"/>
          <a:stretch>
            <a:fillRect/>
          </a:stretch>
        </p:blipFill>
        <p:spPr>
          <a:xfrm>
            <a:off x="0" y="-1"/>
            <a:ext cx="9143998" cy="6857999"/>
          </a:xfrm>
          <a:prstGeom prst="rect">
            <a:avLst/>
          </a:prstGeom>
        </p:spPr>
      </p:pic>
      <p:pic>
        <p:nvPicPr>
          <p:cNvPr id="18" name="Picture 17" descr="Text, application&#10;&#10;Description automatically generated">
            <a:extLst>
              <a:ext uri="{FF2B5EF4-FFF2-40B4-BE49-F238E27FC236}">
                <a16:creationId xmlns:a16="http://schemas.microsoft.com/office/drawing/2014/main" id="{001B11FA-7FDC-4A42-9112-9101A944EA3E}"/>
              </a:ext>
            </a:extLst>
          </p:cNvPr>
          <p:cNvPicPr>
            <a:picLocks noChangeAspect="1"/>
          </p:cNvPicPr>
          <p:nvPr/>
        </p:nvPicPr>
        <p:blipFill>
          <a:blip r:embed="rId7"/>
          <a:stretch>
            <a:fillRect/>
          </a:stretch>
        </p:blipFill>
        <p:spPr>
          <a:xfrm>
            <a:off x="-4" y="-3"/>
            <a:ext cx="9144004" cy="6858003"/>
          </a:xfrm>
          <a:prstGeom prst="rect">
            <a:avLst/>
          </a:prstGeom>
        </p:spPr>
      </p:pic>
      <p:pic>
        <p:nvPicPr>
          <p:cNvPr id="20" name="Picture 19" descr="Text&#10;&#10;Description automatically generated">
            <a:extLst>
              <a:ext uri="{FF2B5EF4-FFF2-40B4-BE49-F238E27FC236}">
                <a16:creationId xmlns:a16="http://schemas.microsoft.com/office/drawing/2014/main" id="{59BE9B78-29FA-394B-B6E2-74E3E6E5CAC3}"/>
              </a:ext>
            </a:extLst>
          </p:cNvPr>
          <p:cNvPicPr>
            <a:picLocks noChangeAspect="1"/>
          </p:cNvPicPr>
          <p:nvPr/>
        </p:nvPicPr>
        <p:blipFill>
          <a:blip r:embed="rId8"/>
          <a:stretch>
            <a:fillRect/>
          </a:stretch>
        </p:blipFill>
        <p:spPr>
          <a:xfrm>
            <a:off x="-1" y="0"/>
            <a:ext cx="9143997" cy="6857998"/>
          </a:xfrm>
          <a:prstGeom prst="rect">
            <a:avLst/>
          </a:prstGeom>
        </p:spPr>
      </p:pic>
    </p:spTree>
    <p:extLst>
      <p:ext uri="{BB962C8B-B14F-4D97-AF65-F5344CB8AC3E}">
        <p14:creationId xmlns:p14="http://schemas.microsoft.com/office/powerpoint/2010/main" val="1722029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with medium confidence">
            <a:extLst>
              <a:ext uri="{FF2B5EF4-FFF2-40B4-BE49-F238E27FC236}">
                <a16:creationId xmlns:a16="http://schemas.microsoft.com/office/drawing/2014/main" id="{E442E74C-8BFB-DD4A-A2F4-599A135D06EC}"/>
              </a:ext>
            </a:extLst>
          </p:cNvPr>
          <p:cNvPicPr>
            <a:picLocks noChangeAspect="1"/>
          </p:cNvPicPr>
          <p:nvPr/>
        </p:nvPicPr>
        <p:blipFill>
          <a:blip r:embed="rId3"/>
          <a:stretch>
            <a:fillRect/>
          </a:stretch>
        </p:blipFill>
        <p:spPr>
          <a:xfrm>
            <a:off x="0" y="0"/>
            <a:ext cx="9144000" cy="6858000"/>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5DA331E5-EF73-8640-9117-3ACECCBF97F7}"/>
              </a:ext>
            </a:extLst>
          </p:cNvPr>
          <p:cNvPicPr>
            <a:picLocks noChangeAspect="1"/>
          </p:cNvPicPr>
          <p:nvPr/>
        </p:nvPicPr>
        <p:blipFill>
          <a:blip r:embed="rId4"/>
          <a:stretch>
            <a:fillRect/>
          </a:stretch>
        </p:blipFill>
        <p:spPr>
          <a:xfrm>
            <a:off x="0" y="0"/>
            <a:ext cx="9144000" cy="685800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67FFC84-D1BF-2347-89BA-664AD2A37F72}"/>
              </a:ext>
            </a:extLst>
          </p:cNvPr>
          <p:cNvPicPr>
            <a:picLocks noChangeAspect="1"/>
          </p:cNvPicPr>
          <p:nvPr/>
        </p:nvPicPr>
        <p:blipFill>
          <a:blip r:embed="rId5"/>
          <a:stretch>
            <a:fillRect/>
          </a:stretch>
        </p:blipFill>
        <p:spPr>
          <a:xfrm>
            <a:off x="-1" y="-1"/>
            <a:ext cx="9143999" cy="685799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3CDA2EFF-B768-2042-964A-E10E6C863E92}"/>
              </a:ext>
            </a:extLst>
          </p:cNvPr>
          <p:cNvPicPr>
            <a:picLocks noChangeAspect="1"/>
          </p:cNvPicPr>
          <p:nvPr/>
        </p:nvPicPr>
        <p:blipFill>
          <a:blip r:embed="rId6"/>
          <a:stretch>
            <a:fillRect/>
          </a:stretch>
        </p:blipFill>
        <p:spPr>
          <a:xfrm>
            <a:off x="-1" y="0"/>
            <a:ext cx="9143997" cy="6857998"/>
          </a:xfrm>
          <a:prstGeom prst="rect">
            <a:avLst/>
          </a:prstGeom>
        </p:spPr>
      </p:pic>
      <p:pic>
        <p:nvPicPr>
          <p:cNvPr id="16" name="Picture 15" descr="Text&#10;&#10;Description automatically generated">
            <a:extLst>
              <a:ext uri="{FF2B5EF4-FFF2-40B4-BE49-F238E27FC236}">
                <a16:creationId xmlns:a16="http://schemas.microsoft.com/office/drawing/2014/main" id="{B1A79378-9DFE-D94C-BFA7-E491A1F83AC5}"/>
              </a:ext>
            </a:extLst>
          </p:cNvPr>
          <p:cNvPicPr>
            <a:picLocks noChangeAspect="1"/>
          </p:cNvPicPr>
          <p:nvPr/>
        </p:nvPicPr>
        <p:blipFill>
          <a:blip r:embed="rId7"/>
          <a:stretch>
            <a:fillRect/>
          </a:stretch>
        </p:blipFill>
        <p:spPr>
          <a:xfrm>
            <a:off x="0" y="-1"/>
            <a:ext cx="9143996" cy="6857997"/>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B485488-BA6E-324F-821F-F9F50453F30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0273AF88-E311-894A-A785-24082D6DEF3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7546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1517</TotalTime>
  <Words>2275</Words>
  <Application>Microsoft Macintosh PowerPoint</Application>
  <PresentationFormat>On-screen Show (4:3)</PresentationFormat>
  <Paragraphs>191</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Katherine Kielty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Kielty</dc:creator>
  <cp:lastModifiedBy>Kathy Kielty</cp:lastModifiedBy>
  <cp:revision>29</cp:revision>
  <dcterms:created xsi:type="dcterms:W3CDTF">2014-09-03T08:37:53Z</dcterms:created>
  <dcterms:modified xsi:type="dcterms:W3CDTF">2021-02-20T12:15:40Z</dcterms:modified>
</cp:coreProperties>
</file>